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852" r:id="rId2"/>
    <p:sldMasterId id="2147484035" r:id="rId3"/>
    <p:sldMasterId id="2147484136" r:id="rId4"/>
    <p:sldMasterId id="2147484148" r:id="rId5"/>
    <p:sldMasterId id="2147484245" r:id="rId6"/>
    <p:sldMasterId id="2147484272" r:id="rId7"/>
    <p:sldMasterId id="2147484284" r:id="rId8"/>
    <p:sldMasterId id="2147484299" r:id="rId9"/>
    <p:sldMasterId id="2147484325" r:id="rId10"/>
    <p:sldMasterId id="2147484351" r:id="rId11"/>
    <p:sldMasterId id="2147484353" r:id="rId12"/>
    <p:sldMasterId id="2147484367" r:id="rId13"/>
  </p:sldMasterIdLst>
  <p:notesMasterIdLst>
    <p:notesMasterId r:id="rId37"/>
  </p:notesMasterIdLst>
  <p:handoutMasterIdLst>
    <p:handoutMasterId r:id="rId38"/>
  </p:handoutMasterIdLst>
  <p:sldIdLst>
    <p:sldId id="270" r:id="rId14"/>
    <p:sldId id="1430" r:id="rId15"/>
    <p:sldId id="1489" r:id="rId16"/>
    <p:sldId id="1510" r:id="rId17"/>
    <p:sldId id="1521" r:id="rId18"/>
    <p:sldId id="1518" r:id="rId19"/>
    <p:sldId id="1533" r:id="rId20"/>
    <p:sldId id="1480" r:id="rId21"/>
    <p:sldId id="1481" r:id="rId22"/>
    <p:sldId id="1531" r:id="rId23"/>
    <p:sldId id="1515" r:id="rId24"/>
    <p:sldId id="1536" r:id="rId25"/>
    <p:sldId id="1526" r:id="rId26"/>
    <p:sldId id="1537" r:id="rId27"/>
    <p:sldId id="1538" r:id="rId28"/>
    <p:sldId id="1539" r:id="rId29"/>
    <p:sldId id="1540" r:id="rId30"/>
    <p:sldId id="1541" r:id="rId31"/>
    <p:sldId id="1542" r:id="rId32"/>
    <p:sldId id="1517" r:id="rId33"/>
    <p:sldId id="1528" r:id="rId34"/>
    <p:sldId id="1532" r:id="rId35"/>
    <p:sldId id="1063" r:id="rId36"/>
  </p:sldIdLst>
  <p:sldSz cx="9144000" cy="6858000" type="screen4x3"/>
  <p:notesSz cx="7315200" cy="9601200"/>
  <p:embeddedFontLst>
    <p:embeddedFont>
      <p:font typeface="MS Mincho" panose="02020609040205080304" pitchFamily="49" charset="-128"/>
      <p:regular r:id="rId39"/>
    </p:embeddedFont>
    <p:embeddedFont>
      <p:font typeface="MS PGothic" panose="020B0600070205080204" pitchFamily="34" charset="-128"/>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News Gothic MT" panose="020B0504020203020204" pitchFamily="34" charset="0"/>
      <p:regular r:id="rId47"/>
      <p:italic r:id="rId48"/>
    </p:embeddedFont>
    <p:embeddedFont>
      <p:font typeface="Wingdings 2" panose="05020102010507070707" pitchFamily="18" charset="2"/>
      <p:regular r:id="rId49"/>
    </p:embeddedFont>
  </p:embeddedFontLst>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imiS" initials="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00FFFF"/>
    <a:srgbClr val="080808"/>
    <a:srgbClr val="FFFF00"/>
    <a:srgbClr val="FF0000"/>
    <a:srgbClr val="000000"/>
    <a:srgbClr val="111111"/>
    <a:srgbClr val="FF3300"/>
    <a:srgbClr val="FFF9B2"/>
    <a:srgbClr val="FD4FFF"/>
    <a:srgbClr val="FF30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7" autoAdjust="0"/>
    <p:restoredTop sz="90391" autoAdjust="0"/>
  </p:normalViewPr>
  <p:slideViewPr>
    <p:cSldViewPr>
      <p:cViewPr varScale="1">
        <p:scale>
          <a:sx n="66" d="100"/>
          <a:sy n="66" d="100"/>
        </p:scale>
        <p:origin x="1804" y="32"/>
      </p:cViewPr>
      <p:guideLst>
        <p:guide orient="horz" pos="2160"/>
        <p:guide pos="2880"/>
      </p:guideLst>
    </p:cSldViewPr>
  </p:slideViewPr>
  <p:outlineViewPr>
    <p:cViewPr>
      <p:scale>
        <a:sx n="33" d="100"/>
        <a:sy n="33" d="100"/>
      </p:scale>
      <p:origin x="0" y="-330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130" d="100"/>
          <a:sy n="130" d="100"/>
        </p:scale>
        <p:origin x="3948" y="1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1.fntdata"/><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11.fntdata"/><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29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dirty="0"/>
          </a:p>
        </p:txBody>
      </p:sp>
      <p:sp>
        <p:nvSpPr>
          <p:cNvPr id="119296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dirty="0"/>
          </a:p>
        </p:txBody>
      </p:sp>
      <p:sp>
        <p:nvSpPr>
          <p:cNvPr id="119296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dirty="0"/>
          </a:p>
        </p:txBody>
      </p:sp>
      <p:sp>
        <p:nvSpPr>
          <p:cNvPr id="119296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3340212-941E-421F-B040-EE996AC42684}" type="slidenum">
              <a:rPr lang="en-US"/>
              <a:pPr>
                <a:defRPr/>
              </a:pPr>
              <a:t>‹#›</a:t>
            </a:fld>
            <a:endParaRPr lang="en-US" dirty="0"/>
          </a:p>
        </p:txBody>
      </p:sp>
    </p:spTree>
    <p:extLst>
      <p:ext uri="{BB962C8B-B14F-4D97-AF65-F5344CB8AC3E}">
        <p14:creationId xmlns:p14="http://schemas.microsoft.com/office/powerpoint/2010/main" val="76314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defTabSz="947738">
              <a:defRPr sz="1200">
                <a:latin typeface="Arial" charset="0"/>
              </a:defRPr>
            </a:lvl1pPr>
          </a:lstStyle>
          <a:p>
            <a:pPr>
              <a:defRPr/>
            </a:pPr>
            <a:endParaRPr lang="en-US" dirty="0"/>
          </a:p>
        </p:txBody>
      </p:sp>
      <p:sp>
        <p:nvSpPr>
          <p:cNvPr id="71683"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defTabSz="947738">
              <a:defRPr sz="1200">
                <a:latin typeface="Arial" charset="0"/>
              </a:defRPr>
            </a:lvl1pPr>
          </a:lstStyle>
          <a:p>
            <a:pPr>
              <a:defRPr/>
            </a:pPr>
            <a:endParaRPr lang="en-US" dirty="0"/>
          </a:p>
        </p:txBody>
      </p:sp>
      <p:sp>
        <p:nvSpPr>
          <p:cNvPr id="9421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686"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defTabSz="947738">
              <a:defRPr sz="1200">
                <a:latin typeface="Arial" charset="0"/>
              </a:defRPr>
            </a:lvl1pPr>
          </a:lstStyle>
          <a:p>
            <a:pPr>
              <a:defRPr/>
            </a:pPr>
            <a:endParaRPr lang="en-US" dirty="0"/>
          </a:p>
        </p:txBody>
      </p:sp>
      <p:sp>
        <p:nvSpPr>
          <p:cNvPr id="71687"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defTabSz="947738">
              <a:defRPr sz="1200">
                <a:latin typeface="Arial" charset="0"/>
              </a:defRPr>
            </a:lvl1pPr>
          </a:lstStyle>
          <a:p>
            <a:pPr>
              <a:defRPr/>
            </a:pPr>
            <a:fld id="{A0E59839-08CB-4B13-B844-04D0DBA54ADA}" type="slidenum">
              <a:rPr lang="en-US"/>
              <a:pPr>
                <a:defRPr/>
              </a:pPr>
              <a:t>‹#›</a:t>
            </a:fld>
            <a:endParaRPr lang="en-US" dirty="0"/>
          </a:p>
        </p:txBody>
      </p:sp>
    </p:spTree>
    <p:extLst>
      <p:ext uri="{BB962C8B-B14F-4D97-AF65-F5344CB8AC3E}">
        <p14:creationId xmlns:p14="http://schemas.microsoft.com/office/powerpoint/2010/main" val="19352299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AD45937-9F5B-4709-B730-89F6ABDC8CC9}" type="slidenum">
              <a:rPr lang="en-US" smtClean="0">
                <a:latin typeface="Arial" pitchFamily="34" charset="0"/>
              </a:rPr>
              <a:pPr/>
              <a:t>1</a:t>
            </a:fld>
            <a:endParaRPr lang="en-US" dirty="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SSS1, stress TPD, Machine</a:t>
            </a:r>
            <a:r>
              <a:rPr lang="en-US" baseline="0" dirty="0"/>
              <a:t> learning score0.15 is 75 to 80 percentile for our population. Frequency of MACE in 80</a:t>
            </a:r>
            <a:r>
              <a:rPr lang="ja-JP" altLang="en-US" baseline="0" dirty="0"/>
              <a:t>　</a:t>
            </a:r>
            <a:r>
              <a:rPr lang="en-US" altLang="ja-JP" baseline="0" dirty="0"/>
              <a:t>percentile visual automated and machine learning scores. Compared to the visual and automated assessment, Machine learning has 1.2 to 13 times hi</a:t>
            </a:r>
            <a:r>
              <a:rPr lang="en-US" baseline="0" dirty="0"/>
              <a:t>gher frequency of MACE.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232F08-F958-49FC-B135-84AB01813A8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2980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14</a:t>
            </a:fld>
            <a:endParaRPr lang="en-US" dirty="0"/>
          </a:p>
        </p:txBody>
      </p:sp>
    </p:spTree>
    <p:extLst>
      <p:ext uri="{BB962C8B-B14F-4D97-AF65-F5344CB8AC3E}">
        <p14:creationId xmlns:p14="http://schemas.microsoft.com/office/powerpoint/2010/main" val="100420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this work we assess the added value of deep convolutional neural networks for the prediction of obstructive disease from fast SPECT myocardia perfusion imaging as compared to the prediction by standard total perfusion deficits (TPD)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4ADC7-E52B-42B8-86E6-6AF5D1092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1490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20</a:t>
            </a:fld>
            <a:endParaRPr lang="en-US" dirty="0"/>
          </a:p>
        </p:txBody>
      </p:sp>
    </p:spTree>
    <p:extLst>
      <p:ext uri="{BB962C8B-B14F-4D97-AF65-F5344CB8AC3E}">
        <p14:creationId xmlns:p14="http://schemas.microsoft.com/office/powerpoint/2010/main" val="111383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A0E59839-08CB-4B13-B844-04D0DBA54AD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62156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23</a:t>
            </a:fld>
            <a:endParaRPr lang="en-US" dirty="0"/>
          </a:p>
        </p:txBody>
      </p:sp>
    </p:spTree>
    <p:extLst>
      <p:ext uri="{BB962C8B-B14F-4D97-AF65-F5344CB8AC3E}">
        <p14:creationId xmlns:p14="http://schemas.microsoft.com/office/powerpoint/2010/main" val="364823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881D1-73E9-4DFE-9772-C64130CC31E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721982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3</a:t>
            </a:fld>
            <a:endParaRPr lang="en-US" dirty="0"/>
          </a:p>
        </p:txBody>
      </p:sp>
    </p:spTree>
    <p:extLst>
      <p:ext uri="{BB962C8B-B14F-4D97-AF65-F5344CB8AC3E}">
        <p14:creationId xmlns:p14="http://schemas.microsoft.com/office/powerpoint/2010/main" val="410601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4</a:t>
            </a:fld>
            <a:endParaRPr lang="en-US" dirty="0"/>
          </a:p>
        </p:txBody>
      </p:sp>
    </p:spTree>
    <p:extLst>
      <p:ext uri="{BB962C8B-B14F-4D97-AF65-F5344CB8AC3E}">
        <p14:creationId xmlns:p14="http://schemas.microsoft.com/office/powerpoint/2010/main" val="236655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(Use Image NVIDIA)</a:t>
            </a:r>
          </a:p>
          <a:p>
            <a:r>
              <a:rPr lang="en-US" dirty="0"/>
              <a:t>Deep learning is a machine learning tool, proposed in the 90s but with breakthrough application in machine vision in the last years given the advance in hardware computational power (GPUs) and the availability of big amounts of data</a:t>
            </a:r>
          </a:p>
          <a:p>
            <a:endParaRPr lang="en-US" dirty="0"/>
          </a:p>
          <a:p>
            <a:r>
              <a:rPr lang="en-US" dirty="0"/>
              <a:t>Quote editorials in </a:t>
            </a:r>
            <a:r>
              <a:rPr lang="en-US" dirty="0" err="1"/>
              <a:t>JACCimaging</a:t>
            </a:r>
            <a:endParaRPr lang="en-US" dirty="0"/>
          </a:p>
          <a:p>
            <a:endParaRPr lang="en-US" dirty="0"/>
          </a:p>
          <a:p>
            <a:r>
              <a:rPr lang="en-US" dirty="0"/>
              <a:t>They apply now in MR (Kaggle)</a:t>
            </a:r>
          </a:p>
          <a:p>
            <a:endParaRPr lang="en-US" dirty="0"/>
          </a:p>
          <a:p>
            <a:r>
              <a:rPr lang="en-US" dirty="0"/>
              <a:t>Now we apply here…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has been hypothesized that the ability of deep learning to quantify relevant measurements from the raw image data itself will play an important role in cardiovascular medicine e.g. in precision cardiology (</a:t>
            </a:r>
            <a:r>
              <a:rPr lang="en-US" sz="1200" i="1" kern="12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 or as DL unsupervised feature for echocardiography imaging (</a:t>
            </a:r>
            <a:r>
              <a:rPr lang="en-US" sz="1200" i="1" kern="1200" dirty="0">
                <a:solidFill>
                  <a:schemeClr val="tx1"/>
                </a:solidFill>
                <a:effectLst/>
                <a:latin typeface="+mn-lt"/>
                <a:ea typeface="+mn-ea"/>
                <a:cs typeface="+mn-cs"/>
              </a:rPr>
              <a:t>8,16,17</a:t>
            </a:r>
            <a:r>
              <a:rPr lang="en-US" sz="1200" kern="1200" dirty="0">
                <a:solidFill>
                  <a:schemeClr val="tx1"/>
                </a:solidFill>
                <a:effectLst/>
                <a:latin typeface="+mn-lt"/>
                <a:ea typeface="+mn-ea"/>
                <a:cs typeface="+mn-cs"/>
              </a:rPr>
              <a:t>). In our study, we show that DL has the ability to enhance already highly-refined automatic quantification of MPI by direct analysis of polar map image data. We could leverage in our study the availability of large heterogenous population from multiple sites in our registry. We also could leverage the capabilities of the conventional software to transform raw 3D MPI images to simpler low-dimension polar maps, which nevertheless retain key perfusion information.  Perhaps a similar approach could be also investigated in other imaging modalities. In the future, the direct diagnosis form raw 3D images by deep learning could be also possible but may require much larger sample sizes and could be more demanding for the DL architecture.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4ADC7-E52B-42B8-86E6-6AF5D1092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342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6</a:t>
            </a:fld>
            <a:endParaRPr lang="en-US" dirty="0"/>
          </a:p>
        </p:txBody>
      </p:sp>
    </p:spTree>
    <p:extLst>
      <p:ext uri="{BB962C8B-B14F-4D97-AF65-F5344CB8AC3E}">
        <p14:creationId xmlns:p14="http://schemas.microsoft.com/office/powerpoint/2010/main" val="19554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7</a:t>
            </a:fld>
            <a:endParaRPr lang="en-US"/>
          </a:p>
        </p:txBody>
      </p:sp>
    </p:spTree>
    <p:extLst>
      <p:ext uri="{BB962C8B-B14F-4D97-AF65-F5344CB8AC3E}">
        <p14:creationId xmlns:p14="http://schemas.microsoft.com/office/powerpoint/2010/main" val="764277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8</a:t>
            </a:fld>
            <a:endParaRPr lang="en-US" dirty="0"/>
          </a:p>
        </p:txBody>
      </p:sp>
    </p:spTree>
    <p:extLst>
      <p:ext uri="{BB962C8B-B14F-4D97-AF65-F5344CB8AC3E}">
        <p14:creationId xmlns:p14="http://schemas.microsoft.com/office/powerpoint/2010/main" val="155718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E59839-08CB-4B13-B844-04D0DBA54ADA}" type="slidenum">
              <a:rPr lang="en-US" smtClean="0"/>
              <a:pPr>
                <a:defRPr/>
              </a:pPr>
              <a:t>9</a:t>
            </a:fld>
            <a:endParaRPr lang="en-US" dirty="0"/>
          </a:p>
        </p:txBody>
      </p:sp>
    </p:spTree>
    <p:extLst>
      <p:ext uri="{BB962C8B-B14F-4D97-AF65-F5344CB8AC3E}">
        <p14:creationId xmlns:p14="http://schemas.microsoft.com/office/powerpoint/2010/main" val="2359833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9349346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746452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286157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7370355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6023550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9170609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04800" y="177800"/>
            <a:ext cx="8583707" cy="3589144"/>
          </a:xfrm>
          <a:prstGeom prst="rect">
            <a:avLst/>
          </a:prstGeom>
          <a:ln w="3175">
            <a:solidFill>
              <a:schemeClr val="bg1"/>
            </a:solidFill>
          </a:ln>
          <a:effectLst>
            <a:outerShdw blurRad="63500" sx="100500" sy="100500" algn="ctr" rotWithShape="0">
              <a:srgbClr val="FFFF00">
                <a:alpha val="50000"/>
              </a:srgbClr>
            </a:outerShdw>
          </a:effectLst>
        </p:spPr>
        <p:txBody>
          <a:bodyPr vert="horz" lIns="91440" tIns="45720" rIns="91440" bIns="45720" rtlCol="0">
            <a:normAutofit/>
          </a:bodyPr>
          <a:lstStyle/>
          <a:p>
            <a:pPr>
              <a:spcBef>
                <a:spcPts val="2000"/>
              </a:spcBef>
              <a:buClr>
                <a:srgbClr val="93A299">
                  <a:lumMod val="60000"/>
                  <a:lumOff val="40000"/>
                </a:srgbClr>
              </a:buClr>
              <a:buSzPct val="110000"/>
              <a:buFont typeface="Wingdings 2" pitchFamily="18" charset="2"/>
              <a:buNone/>
            </a:pPr>
            <a:endParaRPr sz="3200">
              <a:solidFill>
                <a:srgbClr val="561826">
                  <a:lumMod val="65000"/>
                  <a:lumOff val="35000"/>
                </a:srgbClr>
              </a:solidFill>
            </a:endParaRPr>
          </a:p>
        </p:txBody>
      </p:sp>
      <p:sp>
        <p:nvSpPr>
          <p:cNvPr id="2" name="Title 1"/>
          <p:cNvSpPr>
            <a:spLocks noGrp="1"/>
          </p:cNvSpPr>
          <p:nvPr>
            <p:ph type="ctrTitle"/>
          </p:nvPr>
        </p:nvSpPr>
        <p:spPr>
          <a:xfrm>
            <a:off x="1322925" y="344148"/>
            <a:ext cx="6498159" cy="1724867"/>
          </a:xfrm>
        </p:spPr>
        <p:txBody>
          <a:bodyPr vert="horz" lIns="91440" tIns="45720" rIns="91440" bIns="45720" rtlCol="0" anchor="b" anchorCtr="0">
            <a:noAutofit/>
          </a:bodyPr>
          <a:lstStyle>
            <a:lvl1pPr marL="0" indent="0" algn="ctr" defTabSz="914354" rtl="0" eaLnBrk="1" latinLnBrk="0" hangingPunct="1">
              <a:spcBef>
                <a:spcPct val="0"/>
              </a:spcBef>
              <a:buClr>
                <a:schemeClr val="accent1">
                  <a:lumMod val="60000"/>
                  <a:lumOff val="40000"/>
                </a:schemeClr>
              </a:buClr>
              <a:buSzPct val="110000"/>
              <a:buFont typeface="Wingdings 2" pitchFamily="18" charset="2"/>
              <a:buNone/>
              <a:defRPr sz="4400" kern="1200">
                <a:solidFill>
                  <a:srgbClr val="FFFF00"/>
                </a:solidFill>
                <a:latin typeface="Calibri" panose="020F0502020204030204" pitchFamily="34" charset="0"/>
                <a:ea typeface="+mj-ea"/>
                <a:cs typeface="Calibri" panose="020F050202020403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1322925" y="2413008"/>
            <a:ext cx="6498159" cy="916641"/>
          </a:xfrm>
        </p:spPr>
        <p:txBody>
          <a:bodyPr vert="horz" lIns="91440" tIns="45720" rIns="91440" bIns="45720" rtlCol="0">
            <a:normAutofit/>
          </a:bodyPr>
          <a:lstStyle>
            <a:lvl1pPr marL="0" indent="0" algn="ctr" defTabSz="914354"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bg1"/>
                </a:solidFill>
                <a:latin typeface="Calibri" panose="020F0502020204030204" pitchFamily="34" charset="0"/>
                <a:ea typeface="+mn-ea"/>
                <a:cs typeface="Calibri" panose="020F0502020204030204"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C60FB86B-2F25-49D4-BFB5-F636D4CBADE1}" type="datetime1">
              <a:rPr lang="en-US" smtClean="0">
                <a:solidFill>
                  <a:srgbClr val="EAEAE8"/>
                </a:solidFill>
              </a:rPr>
              <a:t>11/13/2017</a:t>
            </a:fld>
            <a:endParaRPr lang="en-US">
              <a:solidFill>
                <a:srgbClr val="EAEAE8"/>
              </a:solidFill>
            </a:endParaRPr>
          </a:p>
        </p:txBody>
      </p:sp>
      <p:sp>
        <p:nvSpPr>
          <p:cNvPr id="5" name="Footer Placeholder 4"/>
          <p:cNvSpPr>
            <a:spLocks noGrp="1"/>
          </p:cNvSpPr>
          <p:nvPr>
            <p:ph type="ftr" sz="quarter" idx="11"/>
          </p:nvPr>
        </p:nvSpPr>
        <p:spPr/>
        <p:txBody>
          <a:bodyPr/>
          <a:lstStyle/>
          <a:p>
            <a:endParaRPr lang="en-US" dirty="0">
              <a:solidFill>
                <a:srgbClr val="EAEAE8"/>
              </a:solidFill>
            </a:endParaRPr>
          </a:p>
        </p:txBody>
      </p:sp>
      <p:sp>
        <p:nvSpPr>
          <p:cNvPr id="6" name="Slide Number Placeholder 5"/>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32728164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459" y="107577"/>
            <a:ext cx="8624048" cy="984624"/>
          </a:xfrm>
        </p:spPr>
        <p:txBody>
          <a:bodyPr/>
          <a:lstStyle>
            <a:lvl1pPr>
              <a:defRPr sz="4400">
                <a:solidFill>
                  <a:srgbClr val="FFFF00"/>
                </a:solidFill>
              </a:defRPr>
            </a:lvl1pPr>
          </a:lstStyle>
          <a:p>
            <a:r>
              <a:rPr lang="en-US" dirty="0"/>
              <a:t>Click to edit Master title style</a:t>
            </a:r>
            <a:endParaRPr dirty="0"/>
          </a:p>
        </p:txBody>
      </p:sp>
      <p:sp>
        <p:nvSpPr>
          <p:cNvPr id="3" name="Content Placeholder 2"/>
          <p:cNvSpPr>
            <a:spLocks noGrp="1"/>
          </p:cNvSpPr>
          <p:nvPr>
            <p:ph idx="1"/>
          </p:nvPr>
        </p:nvSpPr>
        <p:spPr>
          <a:xfrm>
            <a:off x="264462" y="1295400"/>
            <a:ext cx="8624047" cy="4736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Date Placeholder 9"/>
          <p:cNvSpPr>
            <a:spLocks noGrp="1"/>
          </p:cNvSpPr>
          <p:nvPr>
            <p:ph type="dt" sz="half" idx="10"/>
          </p:nvPr>
        </p:nvSpPr>
        <p:spPr/>
        <p:txBody>
          <a:bodyPr/>
          <a:lstStyle/>
          <a:p>
            <a:fld id="{0B3A405A-067C-485E-899D-02A6C34E1961}" type="datetime1">
              <a:rPr lang="en-US" smtClean="0">
                <a:solidFill>
                  <a:srgbClr val="EAEAE8"/>
                </a:solidFill>
              </a:rPr>
              <a:t>11/13/2017</a:t>
            </a:fld>
            <a:endParaRPr lang="en-US">
              <a:solidFill>
                <a:srgbClr val="EAEAE8"/>
              </a:solidFill>
            </a:endParaRPr>
          </a:p>
        </p:txBody>
      </p:sp>
      <p:sp>
        <p:nvSpPr>
          <p:cNvPr id="11" name="Footer Placeholder 10"/>
          <p:cNvSpPr>
            <a:spLocks noGrp="1"/>
          </p:cNvSpPr>
          <p:nvPr>
            <p:ph type="ftr" sz="quarter" idx="11"/>
          </p:nvPr>
        </p:nvSpPr>
        <p:spPr/>
        <p:txBody>
          <a:bodyPr/>
          <a:lstStyle/>
          <a:p>
            <a:endParaRPr lang="en-US" dirty="0">
              <a:solidFill>
                <a:srgbClr val="EAEAE8"/>
              </a:solidFill>
            </a:endParaRPr>
          </a:p>
        </p:txBody>
      </p:sp>
      <p:sp>
        <p:nvSpPr>
          <p:cNvPr id="12" name="Slide Number Placeholder 11"/>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dirty="0">
              <a:solidFill>
                <a:srgbClr val="EAEAE8"/>
              </a:solidFill>
            </a:endParaRPr>
          </a:p>
        </p:txBody>
      </p:sp>
    </p:spTree>
    <p:extLst>
      <p:ext uri="{BB962C8B-B14F-4D97-AF65-F5344CB8AC3E}">
        <p14:creationId xmlns:p14="http://schemas.microsoft.com/office/powerpoint/2010/main" val="12345900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4462" y="107577"/>
            <a:ext cx="8624047" cy="883024"/>
          </a:xfrm>
        </p:spPr>
        <p:txBody>
          <a:bodyPr/>
          <a:lstStyle>
            <a:lvl1pPr>
              <a:defRPr sz="4400"/>
            </a:lvl1pPr>
          </a:lstStyle>
          <a:p>
            <a:r>
              <a:rPr lang="en-US" dirty="0"/>
              <a:t>Click to edit Master title style</a:t>
            </a:r>
          </a:p>
        </p:txBody>
      </p:sp>
      <p:sp>
        <p:nvSpPr>
          <p:cNvPr id="3" name="Date Placeholder 2"/>
          <p:cNvSpPr>
            <a:spLocks noGrp="1"/>
          </p:cNvSpPr>
          <p:nvPr>
            <p:ph type="dt" sz="half" idx="10"/>
          </p:nvPr>
        </p:nvSpPr>
        <p:spPr/>
        <p:txBody>
          <a:bodyPr/>
          <a:lstStyle/>
          <a:p>
            <a:fld id="{413F4885-20F3-4139-A8E4-9B54A48EBAA7}" type="datetime1">
              <a:rPr lang="en-US" smtClean="0">
                <a:solidFill>
                  <a:srgbClr val="EAEAE8"/>
                </a:solidFill>
              </a:rPr>
              <a:t>11/13/2017</a:t>
            </a:fld>
            <a:endParaRPr lang="en-US">
              <a:solidFill>
                <a:srgbClr val="EAEAE8"/>
              </a:solidFill>
            </a:endParaRPr>
          </a:p>
        </p:txBody>
      </p:sp>
      <p:sp>
        <p:nvSpPr>
          <p:cNvPr id="4" name="Footer Placeholder 3"/>
          <p:cNvSpPr>
            <a:spLocks noGrp="1"/>
          </p:cNvSpPr>
          <p:nvPr>
            <p:ph type="ftr" sz="quarter" idx="11"/>
          </p:nvPr>
        </p:nvSpPr>
        <p:spPr/>
        <p:txBody>
          <a:bodyPr/>
          <a:lstStyle/>
          <a:p>
            <a:endParaRPr lang="en-US" dirty="0">
              <a:solidFill>
                <a:srgbClr val="EAEAE8"/>
              </a:solidFill>
            </a:endParaRPr>
          </a:p>
        </p:txBody>
      </p:sp>
      <p:sp>
        <p:nvSpPr>
          <p:cNvPr id="5" name="Slide Number Placeholder 4"/>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18802107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40" y="3352809"/>
            <a:ext cx="8416925" cy="1470025"/>
          </a:xfrm>
        </p:spPr>
        <p:txBody>
          <a:bodyPr/>
          <a:lstStyle>
            <a:lvl1pPr>
              <a:defRPr sz="4400"/>
            </a:lvl1pPr>
          </a:lstStyle>
          <a:p>
            <a:r>
              <a:rPr lang="en-US" dirty="0"/>
              <a:t>Click to edit Master title style</a:t>
            </a:r>
            <a:endParaRPr dirty="0"/>
          </a:p>
        </p:txBody>
      </p:sp>
      <p:sp>
        <p:nvSpPr>
          <p:cNvPr id="3" name="Subtitle 2"/>
          <p:cNvSpPr>
            <a:spLocks noGrp="1"/>
          </p:cNvSpPr>
          <p:nvPr>
            <p:ph type="subTitle" idx="1"/>
          </p:nvPr>
        </p:nvSpPr>
        <p:spPr>
          <a:xfrm>
            <a:off x="363540" y="4771037"/>
            <a:ext cx="8416925" cy="972671"/>
          </a:xfrm>
        </p:spPr>
        <p:txBody>
          <a:bodyPr>
            <a:normAutofit/>
          </a:bodyPr>
          <a:lstStyle>
            <a:lvl1pPr marL="0" indent="0" algn="ctr">
              <a:spcBef>
                <a:spcPts val="300"/>
              </a:spcBef>
              <a:buNone/>
              <a:defRPr sz="1800">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D9A05C4A-12F3-4EB1-AF34-404536F0C9EF}" type="datetime1">
              <a:rPr lang="en-US" smtClean="0">
                <a:solidFill>
                  <a:srgbClr val="EAEAE8"/>
                </a:solidFill>
              </a:rPr>
              <a:t>11/13/2017</a:t>
            </a:fld>
            <a:endParaRPr lang="en-US">
              <a:solidFill>
                <a:srgbClr val="EAEAE8"/>
              </a:solidFill>
            </a:endParaRPr>
          </a:p>
        </p:txBody>
      </p:sp>
      <p:sp>
        <p:nvSpPr>
          <p:cNvPr id="5" name="Footer Placeholder 4"/>
          <p:cNvSpPr>
            <a:spLocks noGrp="1"/>
          </p:cNvSpPr>
          <p:nvPr>
            <p:ph type="ftr" sz="quarter" idx="11"/>
          </p:nvPr>
        </p:nvSpPr>
        <p:spPr/>
        <p:txBody>
          <a:bodyPr/>
          <a:lstStyle/>
          <a:p>
            <a:endParaRPr lang="en-US" dirty="0">
              <a:solidFill>
                <a:srgbClr val="EAEAE8"/>
              </a:solidFill>
            </a:endParaRPr>
          </a:p>
        </p:txBody>
      </p:sp>
      <p:sp>
        <p:nvSpPr>
          <p:cNvPr id="6" name="Slide Number Placeholder 5"/>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
        <p:nvSpPr>
          <p:cNvPr id="9" name="Picture Placeholder 2"/>
          <p:cNvSpPr>
            <a:spLocks noGrp="1"/>
          </p:cNvSpPr>
          <p:nvPr>
            <p:ph type="pic" idx="13"/>
          </p:nvPr>
        </p:nvSpPr>
        <p:spPr>
          <a:xfrm>
            <a:off x="370980" y="363543"/>
            <a:ext cx="8402040" cy="2836863"/>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Drag picture to placeholder or click icon to add</a:t>
            </a:r>
            <a:endParaRPr dirty="0"/>
          </a:p>
        </p:txBody>
      </p:sp>
    </p:spTree>
    <p:extLst>
      <p:ext uri="{BB962C8B-B14F-4D97-AF65-F5344CB8AC3E}">
        <p14:creationId xmlns:p14="http://schemas.microsoft.com/office/powerpoint/2010/main" val="3152071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4463" y="2015492"/>
            <a:ext cx="8624047" cy="1362075"/>
          </a:xfrm>
        </p:spPr>
        <p:txBody>
          <a:bodyPr anchor="b" anchorCtr="0"/>
          <a:lstStyle>
            <a:lvl1pPr algn="ctr">
              <a:defRPr sz="4400" b="0" cap="none" baseline="0"/>
            </a:lvl1pPr>
          </a:lstStyle>
          <a:p>
            <a:r>
              <a:rPr lang="en-US" dirty="0"/>
              <a:t>Click to edit Master title style</a:t>
            </a:r>
            <a:endParaRPr dirty="0"/>
          </a:p>
        </p:txBody>
      </p:sp>
      <p:sp>
        <p:nvSpPr>
          <p:cNvPr id="3" name="Text Placeholder 2"/>
          <p:cNvSpPr>
            <a:spLocks noGrp="1"/>
          </p:cNvSpPr>
          <p:nvPr>
            <p:ph type="body" idx="1"/>
          </p:nvPr>
        </p:nvSpPr>
        <p:spPr>
          <a:xfrm>
            <a:off x="264463" y="3736005"/>
            <a:ext cx="8624047" cy="1500187"/>
          </a:xfrm>
        </p:spPr>
        <p:txBody>
          <a:bodyPr anchor="t" anchorCtr="0">
            <a:normAutofit/>
          </a:bodyPr>
          <a:lstStyle>
            <a:lvl1pPr marL="0" indent="0" algn="ctr">
              <a:spcBef>
                <a:spcPts val="300"/>
              </a:spcBef>
              <a:buNone/>
              <a:defRPr sz="18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6472B09-3353-40D6-9464-6C4CF1A72B38}" type="datetime1">
              <a:rPr lang="en-US" smtClean="0">
                <a:solidFill>
                  <a:srgbClr val="EAEAE8"/>
                </a:solidFill>
              </a:rPr>
              <a:t>11/13/2017</a:t>
            </a:fld>
            <a:endParaRPr lang="en-US">
              <a:solidFill>
                <a:srgbClr val="EAEAE8"/>
              </a:solidFill>
            </a:endParaRPr>
          </a:p>
        </p:txBody>
      </p:sp>
      <p:sp>
        <p:nvSpPr>
          <p:cNvPr id="5" name="Footer Placeholder 4"/>
          <p:cNvSpPr>
            <a:spLocks noGrp="1"/>
          </p:cNvSpPr>
          <p:nvPr>
            <p:ph type="ftr" sz="quarter" idx="11"/>
          </p:nvPr>
        </p:nvSpPr>
        <p:spPr/>
        <p:txBody>
          <a:bodyPr/>
          <a:lstStyle/>
          <a:p>
            <a:endParaRPr lang="en-US">
              <a:solidFill>
                <a:srgbClr val="EAEAE8"/>
              </a:solidFill>
            </a:endParaRPr>
          </a:p>
        </p:txBody>
      </p:sp>
      <p:sp>
        <p:nvSpPr>
          <p:cNvPr id="6" name="Slide Number Placeholder 5"/>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28693438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4462" y="107577"/>
            <a:ext cx="8624047" cy="883024"/>
          </a:xfrm>
        </p:spPr>
        <p:txBody>
          <a:bodyPr/>
          <a:lstStyle>
            <a:lvl1pPr>
              <a:defRPr sz="4400"/>
            </a:lvl1pPr>
          </a:lstStyle>
          <a:p>
            <a:r>
              <a:rPr lang="en-US" dirty="0"/>
              <a:t>Click to edit Master title style</a:t>
            </a:r>
            <a:endParaRPr dirty="0"/>
          </a:p>
        </p:txBody>
      </p:sp>
      <p:sp>
        <p:nvSpPr>
          <p:cNvPr id="3" name="Content Placeholder 2"/>
          <p:cNvSpPr>
            <a:spLocks noGrp="1"/>
          </p:cNvSpPr>
          <p:nvPr>
            <p:ph sz="half" idx="1"/>
          </p:nvPr>
        </p:nvSpPr>
        <p:spPr>
          <a:xfrm>
            <a:off x="264462" y="1193801"/>
            <a:ext cx="4125297" cy="4749801"/>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3" y="1193801"/>
            <a:ext cx="4137435" cy="4749801"/>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A760002-B0AC-442B-AE3D-C66299B788B5}" type="datetime1">
              <a:rPr lang="en-US" smtClean="0">
                <a:solidFill>
                  <a:srgbClr val="EAEAE8"/>
                </a:solidFill>
              </a:rPr>
              <a:t>11/13/2017</a:t>
            </a:fld>
            <a:endParaRPr lang="en-US">
              <a:solidFill>
                <a:srgbClr val="EAEAE8"/>
              </a:solidFill>
            </a:endParaRPr>
          </a:p>
        </p:txBody>
      </p:sp>
      <p:sp>
        <p:nvSpPr>
          <p:cNvPr id="6" name="Footer Placeholder 5"/>
          <p:cNvSpPr>
            <a:spLocks noGrp="1"/>
          </p:cNvSpPr>
          <p:nvPr>
            <p:ph type="ftr" sz="quarter" idx="11"/>
          </p:nvPr>
        </p:nvSpPr>
        <p:spPr/>
        <p:txBody>
          <a:bodyPr/>
          <a:lstStyle/>
          <a:p>
            <a:endParaRPr lang="en-US">
              <a:solidFill>
                <a:srgbClr val="EAEAE8"/>
              </a:solidFill>
            </a:endParaRPr>
          </a:p>
        </p:txBody>
      </p:sp>
      <p:sp>
        <p:nvSpPr>
          <p:cNvPr id="7" name="Slide Number Placeholder 6"/>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39788950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463" y="107577"/>
            <a:ext cx="8624047" cy="883024"/>
          </a:xfrm>
        </p:spPr>
        <p:txBody>
          <a:bodyPr/>
          <a:lstStyle>
            <a:lvl1pPr>
              <a:defRPr/>
            </a:lvl1pPr>
          </a:lstStyle>
          <a:p>
            <a:r>
              <a:rPr lang="en-US" dirty="0"/>
              <a:t>Click to edit Master title style</a:t>
            </a:r>
            <a:endParaRPr dirty="0"/>
          </a:p>
        </p:txBody>
      </p:sp>
      <p:sp>
        <p:nvSpPr>
          <p:cNvPr id="3" name="Text Placeholder 2"/>
          <p:cNvSpPr>
            <a:spLocks noGrp="1"/>
          </p:cNvSpPr>
          <p:nvPr>
            <p:ph type="body" idx="1"/>
          </p:nvPr>
        </p:nvSpPr>
        <p:spPr>
          <a:xfrm>
            <a:off x="264463" y="1078134"/>
            <a:ext cx="4125295"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4463" y="2006608"/>
            <a:ext cx="4125295" cy="3937001"/>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751071" y="1078134"/>
            <a:ext cx="4137436"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1071" y="2006608"/>
            <a:ext cx="4137436" cy="3937001"/>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06D92F0-A60B-4938-B849-93170CD11240}" type="datetime1">
              <a:rPr lang="en-US" smtClean="0">
                <a:solidFill>
                  <a:srgbClr val="EAEAE8"/>
                </a:solidFill>
              </a:rPr>
              <a:t>11/13/2017</a:t>
            </a:fld>
            <a:endParaRPr lang="en-US">
              <a:solidFill>
                <a:srgbClr val="EAEAE8"/>
              </a:solidFill>
            </a:endParaRPr>
          </a:p>
        </p:txBody>
      </p:sp>
      <p:sp>
        <p:nvSpPr>
          <p:cNvPr id="8" name="Footer Placeholder 7"/>
          <p:cNvSpPr>
            <a:spLocks noGrp="1"/>
          </p:cNvSpPr>
          <p:nvPr>
            <p:ph type="ftr" sz="quarter" idx="11"/>
          </p:nvPr>
        </p:nvSpPr>
        <p:spPr/>
        <p:txBody>
          <a:bodyPr/>
          <a:lstStyle/>
          <a:p>
            <a:endParaRPr lang="en-US">
              <a:solidFill>
                <a:srgbClr val="EAEAE8"/>
              </a:solidFill>
            </a:endParaRPr>
          </a:p>
        </p:txBody>
      </p:sp>
      <p:sp>
        <p:nvSpPr>
          <p:cNvPr id="9" name="Slide Number Placeholder 8"/>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9896574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4462" y="107577"/>
            <a:ext cx="8624047" cy="883024"/>
          </a:xfrm>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fld id="{E06C27E1-349D-49CC-A0EC-53F0699DDBB5}" type="datetime1">
              <a:rPr lang="en-US" smtClean="0">
                <a:solidFill>
                  <a:srgbClr val="EAEAE8"/>
                </a:solidFill>
              </a:rPr>
              <a:t>11/13/2017</a:t>
            </a:fld>
            <a:endParaRPr lang="en-US">
              <a:solidFill>
                <a:srgbClr val="EAEAE8"/>
              </a:solidFill>
            </a:endParaRPr>
          </a:p>
        </p:txBody>
      </p:sp>
      <p:sp>
        <p:nvSpPr>
          <p:cNvPr id="4" name="Footer Placeholder 3"/>
          <p:cNvSpPr>
            <a:spLocks noGrp="1"/>
          </p:cNvSpPr>
          <p:nvPr>
            <p:ph type="ftr" sz="quarter" idx="11"/>
          </p:nvPr>
        </p:nvSpPr>
        <p:spPr/>
        <p:txBody>
          <a:bodyPr/>
          <a:lstStyle/>
          <a:p>
            <a:endParaRPr lang="en-US">
              <a:solidFill>
                <a:srgbClr val="EAEAE8"/>
              </a:solidFill>
            </a:endParaRPr>
          </a:p>
        </p:txBody>
      </p:sp>
      <p:sp>
        <p:nvSpPr>
          <p:cNvPr id="5" name="Slide Number Placeholder 4"/>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19925528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FA296E-40B9-41D0-8FF6-D6EA0C6D359A}" type="datetime1">
              <a:rPr lang="en-US" smtClean="0">
                <a:solidFill>
                  <a:srgbClr val="EAEAE8"/>
                </a:solidFill>
              </a:rPr>
              <a:t>11/13/2017</a:t>
            </a:fld>
            <a:endParaRPr lang="en-US">
              <a:solidFill>
                <a:srgbClr val="EAEAE8"/>
              </a:solidFill>
            </a:endParaRPr>
          </a:p>
        </p:txBody>
      </p:sp>
      <p:sp>
        <p:nvSpPr>
          <p:cNvPr id="3" name="Footer Placeholder 2"/>
          <p:cNvSpPr>
            <a:spLocks noGrp="1"/>
          </p:cNvSpPr>
          <p:nvPr>
            <p:ph type="ftr" sz="quarter" idx="11"/>
          </p:nvPr>
        </p:nvSpPr>
        <p:spPr/>
        <p:txBody>
          <a:bodyPr/>
          <a:lstStyle/>
          <a:p>
            <a:endParaRPr lang="en-US">
              <a:solidFill>
                <a:srgbClr val="EAEAE8"/>
              </a:solidFill>
            </a:endParaRPr>
          </a:p>
        </p:txBody>
      </p:sp>
      <p:sp>
        <p:nvSpPr>
          <p:cNvPr id="4" name="Slide Number Placeholder 3"/>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30505295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459" y="611872"/>
            <a:ext cx="4109420" cy="1162051"/>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5" y="368307"/>
            <a:ext cx="4145683"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264459" y="1787856"/>
            <a:ext cx="4109420" cy="3720152"/>
          </a:xfrm>
        </p:spPr>
        <p:txBody>
          <a:bodyPr>
            <a:normAutofit/>
          </a:bodyPr>
          <a:lstStyle>
            <a:lvl1pPr marL="0" indent="0" algn="ctr">
              <a:spcBef>
                <a:spcPts val="600"/>
              </a:spcBef>
              <a:buNone/>
              <a:defRPr sz="18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68F6EC-23C2-4965-A7A1-8E91BA800211}" type="datetime1">
              <a:rPr lang="en-US" smtClean="0">
                <a:solidFill>
                  <a:srgbClr val="EAEAE8"/>
                </a:solidFill>
              </a:rPr>
              <a:t>11/13/2017</a:t>
            </a:fld>
            <a:endParaRPr lang="en-US">
              <a:solidFill>
                <a:srgbClr val="EAEAE8"/>
              </a:solidFill>
            </a:endParaRPr>
          </a:p>
        </p:txBody>
      </p:sp>
      <p:sp>
        <p:nvSpPr>
          <p:cNvPr id="6" name="Footer Placeholder 5"/>
          <p:cNvSpPr>
            <a:spLocks noGrp="1"/>
          </p:cNvSpPr>
          <p:nvPr>
            <p:ph type="ftr" sz="quarter" idx="11"/>
          </p:nvPr>
        </p:nvSpPr>
        <p:spPr/>
        <p:txBody>
          <a:bodyPr/>
          <a:lstStyle/>
          <a:p>
            <a:endParaRPr lang="en-US">
              <a:solidFill>
                <a:srgbClr val="EAEAE8"/>
              </a:solidFill>
            </a:endParaRPr>
          </a:p>
        </p:txBody>
      </p:sp>
      <p:sp>
        <p:nvSpPr>
          <p:cNvPr id="7" name="Slide Number Placeholder 6"/>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5045547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460" y="611872"/>
            <a:ext cx="4348485" cy="1162051"/>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264460" y="1787856"/>
            <a:ext cx="4348485" cy="3720152"/>
          </a:xfrm>
        </p:spPr>
        <p:txBody>
          <a:bodyPr>
            <a:normAutofit/>
          </a:bodyPr>
          <a:lstStyle>
            <a:lvl1pPr marL="0" indent="0" algn="ctr">
              <a:spcBef>
                <a:spcPts val="600"/>
              </a:spcBef>
              <a:buNone/>
              <a:defRPr sz="18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19DC39-4835-429A-98B8-E264DEE1CD1B}" type="datetime1">
              <a:rPr lang="en-US" smtClean="0">
                <a:solidFill>
                  <a:srgbClr val="EAEAE8"/>
                </a:solidFill>
              </a:rPr>
              <a:t>11/13/2017</a:t>
            </a:fld>
            <a:endParaRPr lang="en-US">
              <a:solidFill>
                <a:srgbClr val="EAEAE8"/>
              </a:solidFill>
            </a:endParaRPr>
          </a:p>
        </p:txBody>
      </p:sp>
      <p:sp>
        <p:nvSpPr>
          <p:cNvPr id="6" name="Footer Placeholder 5"/>
          <p:cNvSpPr>
            <a:spLocks noGrp="1"/>
          </p:cNvSpPr>
          <p:nvPr>
            <p:ph type="ftr" sz="quarter" idx="11"/>
          </p:nvPr>
        </p:nvSpPr>
        <p:spPr/>
        <p:txBody>
          <a:bodyPr/>
          <a:lstStyle/>
          <a:p>
            <a:endParaRPr lang="en-US">
              <a:solidFill>
                <a:srgbClr val="EAEAE8"/>
              </a:solidFill>
            </a:endParaRPr>
          </a:p>
        </p:txBody>
      </p:sp>
      <p:sp>
        <p:nvSpPr>
          <p:cNvPr id="7" name="Slide Number Placeholder 6"/>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
        <p:nvSpPr>
          <p:cNvPr id="8" name="Picture Placeholder 2"/>
          <p:cNvSpPr>
            <a:spLocks noGrp="1"/>
          </p:cNvSpPr>
          <p:nvPr>
            <p:ph type="pic" idx="1"/>
          </p:nvPr>
        </p:nvSpPr>
        <p:spPr>
          <a:xfrm>
            <a:off x="5090620" y="359392"/>
            <a:ext cx="3797889"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354"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3264455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64462" y="107583"/>
            <a:ext cx="8624047" cy="1336956"/>
          </a:xfrm>
        </p:spPr>
        <p:txBody>
          <a:bodyPr/>
          <a:lstStyle/>
          <a:p>
            <a:r>
              <a:rPr lang="en-US"/>
              <a:t>Click to edit Master title style</a:t>
            </a:r>
            <a:endParaRPr/>
          </a:p>
        </p:txBody>
      </p:sp>
      <p:sp>
        <p:nvSpPr>
          <p:cNvPr id="3" name="Vertical Text Placeholder 2"/>
          <p:cNvSpPr>
            <a:spLocks noGrp="1"/>
          </p:cNvSpPr>
          <p:nvPr>
            <p:ph type="body" orient="vert" idx="1"/>
          </p:nvPr>
        </p:nvSpPr>
        <p:spPr>
          <a:xfrm>
            <a:off x="264462" y="1600201"/>
            <a:ext cx="8624047" cy="43434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7C2703A-CDF3-4B8D-B16A-69AB9F0E77C3}" type="datetime1">
              <a:rPr lang="en-US" smtClean="0">
                <a:solidFill>
                  <a:srgbClr val="EAEAE8"/>
                </a:solidFill>
              </a:rPr>
              <a:t>11/13/2017</a:t>
            </a:fld>
            <a:endParaRPr lang="en-US">
              <a:solidFill>
                <a:srgbClr val="EAEAE8"/>
              </a:solidFill>
            </a:endParaRPr>
          </a:p>
        </p:txBody>
      </p:sp>
      <p:sp>
        <p:nvSpPr>
          <p:cNvPr id="5" name="Footer Placeholder 4"/>
          <p:cNvSpPr>
            <a:spLocks noGrp="1"/>
          </p:cNvSpPr>
          <p:nvPr>
            <p:ph type="ftr" sz="quarter" idx="11"/>
          </p:nvPr>
        </p:nvSpPr>
        <p:spPr/>
        <p:txBody>
          <a:bodyPr/>
          <a:lstStyle/>
          <a:p>
            <a:endParaRPr lang="en-US">
              <a:solidFill>
                <a:srgbClr val="EAEAE8"/>
              </a:solidFill>
            </a:endParaRPr>
          </a:p>
        </p:txBody>
      </p:sp>
      <p:sp>
        <p:nvSpPr>
          <p:cNvPr id="6" name="Slide Number Placeholder 5"/>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3104618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9"/>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64460" y="368309"/>
            <a:ext cx="6974541"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FEEED2F-5BF2-4574-8D1A-9738D2B545C5}" type="datetime1">
              <a:rPr lang="en-US" smtClean="0">
                <a:solidFill>
                  <a:srgbClr val="EAEAE8"/>
                </a:solidFill>
              </a:rPr>
              <a:t>11/13/2017</a:t>
            </a:fld>
            <a:endParaRPr lang="en-US">
              <a:solidFill>
                <a:srgbClr val="EAEAE8"/>
              </a:solidFill>
            </a:endParaRPr>
          </a:p>
        </p:txBody>
      </p:sp>
      <p:sp>
        <p:nvSpPr>
          <p:cNvPr id="5" name="Footer Placeholder 4"/>
          <p:cNvSpPr>
            <a:spLocks noGrp="1"/>
          </p:cNvSpPr>
          <p:nvPr>
            <p:ph type="ftr" sz="quarter" idx="11"/>
          </p:nvPr>
        </p:nvSpPr>
        <p:spPr/>
        <p:txBody>
          <a:bodyPr/>
          <a:lstStyle/>
          <a:p>
            <a:endParaRPr lang="en-US">
              <a:solidFill>
                <a:srgbClr val="EAEAE8"/>
              </a:solidFill>
            </a:endParaRPr>
          </a:p>
        </p:txBody>
      </p:sp>
      <p:sp>
        <p:nvSpPr>
          <p:cNvPr id="6" name="Slide Number Placeholder 5"/>
          <p:cNvSpPr>
            <a:spLocks noGrp="1"/>
          </p:cNvSpPr>
          <p:nvPr>
            <p:ph type="sldNum" sz="quarter" idx="12"/>
          </p:nvPr>
        </p:nvSpPr>
        <p:spPr/>
        <p:txBody>
          <a:body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28568137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A22AE6-C8A8-4AB2-86A7-0198E81534CC}"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3075716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A22AE6-C8A8-4AB2-86A7-0198E81534CC}"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2417838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A22AE6-C8A8-4AB2-86A7-0198E81534CC}"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12256150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A22AE6-C8A8-4AB2-86A7-0198E81534CC}"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35609536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A22AE6-C8A8-4AB2-86A7-0198E81534CC}" type="datetimeFigureOut">
              <a:rPr lang="en-US" smtClean="0"/>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6443104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A22AE6-C8A8-4AB2-86A7-0198E81534CC}" type="datetimeFigureOut">
              <a:rPr lang="en-US" smtClean="0"/>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19713987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22AE6-C8A8-4AB2-86A7-0198E81534CC}" type="datetimeFigureOut">
              <a:rPr lang="en-US" smtClean="0"/>
              <a:t>11/13/2017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9538330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A22AE6-C8A8-4AB2-86A7-0198E81534CC}"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3168773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A22AE6-C8A8-4AB2-86A7-0198E81534CC}"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10718921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A22AE6-C8A8-4AB2-86A7-0198E81534CC}"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3611042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A22AE6-C8A8-4AB2-86A7-0198E81534CC}"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D2055-1629-4CCF-98D8-61909291B871}" type="slidenum">
              <a:rPr lang="en-US" smtClean="0"/>
              <a:t>‹#›</a:t>
            </a:fld>
            <a:endParaRPr lang="en-US"/>
          </a:p>
        </p:txBody>
      </p:sp>
    </p:spTree>
    <p:extLst>
      <p:ext uri="{BB962C8B-B14F-4D97-AF65-F5344CB8AC3E}">
        <p14:creationId xmlns:p14="http://schemas.microsoft.com/office/powerpoint/2010/main" val="3840254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6704" y="131039"/>
            <a:ext cx="7886700" cy="1325563"/>
          </a:xfrm>
        </p:spPr>
        <p:txBody>
          <a:bodyPr/>
          <a:lstStyle>
            <a:lvl1pPr>
              <a:defRPr>
                <a:latin typeface="+mn-lt"/>
              </a:defRPr>
            </a:lvl1pPr>
          </a:lstStyle>
          <a:p>
            <a:r>
              <a:rPr lang="en-US" dirty="0"/>
              <a:t>Click to edit Master title style</a:t>
            </a:r>
          </a:p>
        </p:txBody>
      </p:sp>
    </p:spTree>
    <p:extLst>
      <p:ext uri="{BB962C8B-B14F-4D97-AF65-F5344CB8AC3E}">
        <p14:creationId xmlns:p14="http://schemas.microsoft.com/office/powerpoint/2010/main" val="33204681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58342D1-B44E-47B4-BB2A-9C62A1697CFA}" type="datetime1">
              <a:rPr lang="en-US"/>
              <a:pPr/>
              <a:t>11/13/2017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4ADC35-50D8-44C2-9CD5-ED4015FE80B8}" type="slidenum">
              <a:rPr lang="en-US"/>
              <a:pPr/>
              <a:t>‹#›</a:t>
            </a:fld>
            <a:endParaRPr lang="en-US"/>
          </a:p>
        </p:txBody>
      </p:sp>
    </p:spTree>
    <p:extLst>
      <p:ext uri="{BB962C8B-B14F-4D97-AF65-F5344CB8AC3E}">
        <p14:creationId xmlns:p14="http://schemas.microsoft.com/office/powerpoint/2010/main" val="3884690824"/>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Calibri" pitchFamily="34" charset="0"/>
              </a:defRPr>
            </a:lvl1pPr>
            <a:lvl2pPr>
              <a:defRPr baseline="0">
                <a:latin typeface="Calibri" pitchFamily="34" charset="0"/>
              </a:defRPr>
            </a:lvl2pPr>
            <a:lvl3pPr>
              <a:defRPr baseline="0">
                <a:latin typeface="Calibri" pitchFamily="34" charset="0"/>
              </a:defRPr>
            </a:lvl3pPr>
            <a:lvl4pPr>
              <a:defRPr baseline="0">
                <a:latin typeface="Calibri" pitchFamily="34" charset="0"/>
              </a:defRPr>
            </a:lvl4pPr>
            <a:lvl5pPr>
              <a:defRPr baseline="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4BDC8143-A01B-4438-901F-AF4D0CD664AF}" type="datetime1">
              <a:rPr lang="en-US"/>
              <a:pPr/>
              <a:t>11/13/2017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D62C20-3595-422C-B871-7DFAF941EAC0}" type="slidenum">
              <a:rPr lang="en-US"/>
              <a:pPr/>
              <a:t>‹#›</a:t>
            </a:fld>
            <a:endParaRPr lang="en-US"/>
          </a:p>
        </p:txBody>
      </p:sp>
    </p:spTree>
    <p:extLst>
      <p:ext uri="{BB962C8B-B14F-4D97-AF65-F5344CB8AC3E}">
        <p14:creationId xmlns:p14="http://schemas.microsoft.com/office/powerpoint/2010/main" val="225841969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D5412C9-4FC7-439F-AED6-E3C6B711C308}" type="datetime1">
              <a:rPr lang="en-US"/>
              <a:pPr/>
              <a:t>11/13/2017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C4A790-32FF-452C-95A1-47ED14B910DF}" type="slidenum">
              <a:rPr lang="en-US"/>
              <a:pPr/>
              <a:t>‹#›</a:t>
            </a:fld>
            <a:endParaRPr lang="en-US"/>
          </a:p>
        </p:txBody>
      </p:sp>
    </p:spTree>
    <p:extLst>
      <p:ext uri="{BB962C8B-B14F-4D97-AF65-F5344CB8AC3E}">
        <p14:creationId xmlns:p14="http://schemas.microsoft.com/office/powerpoint/2010/main" val="3928599427"/>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C40727D-4216-4E56-AA69-747D6EFEF297}" type="datetime1">
              <a:rPr lang="en-US"/>
              <a:pPr/>
              <a:t>11/13/2017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0269AD8-9B04-42F0-A0A1-07E92D0A5AEF}" type="slidenum">
              <a:rPr lang="en-US"/>
              <a:pPr/>
              <a:t>‹#›</a:t>
            </a:fld>
            <a:endParaRPr lang="en-US"/>
          </a:p>
        </p:txBody>
      </p:sp>
    </p:spTree>
    <p:extLst>
      <p:ext uri="{BB962C8B-B14F-4D97-AF65-F5344CB8AC3E}">
        <p14:creationId xmlns:p14="http://schemas.microsoft.com/office/powerpoint/2010/main" val="3955319240"/>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2B88631-5921-434F-81FA-7F3900AFF4BF}" type="datetime1">
              <a:rPr lang="en-US"/>
              <a:pPr/>
              <a:t>11/13/2017</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E402029-AD84-4BE6-997F-2C3DD9A6758F}" type="slidenum">
              <a:rPr lang="en-US"/>
              <a:pPr/>
              <a:t>‹#›</a:t>
            </a:fld>
            <a:endParaRPr lang="en-US"/>
          </a:p>
        </p:txBody>
      </p:sp>
    </p:spTree>
    <p:extLst>
      <p:ext uri="{BB962C8B-B14F-4D97-AF65-F5344CB8AC3E}">
        <p14:creationId xmlns:p14="http://schemas.microsoft.com/office/powerpoint/2010/main" val="482857088"/>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D3FE4EF-F0C1-4C72-9DF0-D50F2C54BCEB}" type="datetime1">
              <a:rPr lang="en-US"/>
              <a:pPr/>
              <a:t>11/13/2017</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218F8B8-A755-4142-B530-6B5E80AE78D2}" type="slidenum">
              <a:rPr lang="en-US"/>
              <a:pPr/>
              <a:t>‹#›</a:t>
            </a:fld>
            <a:endParaRPr lang="en-US"/>
          </a:p>
        </p:txBody>
      </p:sp>
    </p:spTree>
    <p:extLst>
      <p:ext uri="{BB962C8B-B14F-4D97-AF65-F5344CB8AC3E}">
        <p14:creationId xmlns:p14="http://schemas.microsoft.com/office/powerpoint/2010/main" val="3609537468"/>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46DDC1A-0665-437F-B699-3A9D8752C8DF}" type="datetime1">
              <a:rPr lang="en-US"/>
              <a:pPr/>
              <a:t>11/13/2017</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B36F4FB-6DE5-4E57-8B65-D9178062272F}" type="slidenum">
              <a:rPr lang="en-US"/>
              <a:pPr/>
              <a:t>‹#›</a:t>
            </a:fld>
            <a:endParaRPr lang="en-US"/>
          </a:p>
        </p:txBody>
      </p:sp>
    </p:spTree>
    <p:extLst>
      <p:ext uri="{BB962C8B-B14F-4D97-AF65-F5344CB8AC3E}">
        <p14:creationId xmlns:p14="http://schemas.microsoft.com/office/powerpoint/2010/main" val="2481175368"/>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9F3AD0A-BCD4-4F7D-8DC9-304A0578B205}" type="datetime1">
              <a:rPr lang="en-US"/>
              <a:pPr/>
              <a:t>11/13/2017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EE3FD5-CEA7-47F3-A667-ACE958294481}" type="slidenum">
              <a:rPr lang="en-US"/>
              <a:pPr/>
              <a:t>‹#›</a:t>
            </a:fld>
            <a:endParaRPr lang="en-US"/>
          </a:p>
        </p:txBody>
      </p:sp>
    </p:spTree>
    <p:extLst>
      <p:ext uri="{BB962C8B-B14F-4D97-AF65-F5344CB8AC3E}">
        <p14:creationId xmlns:p14="http://schemas.microsoft.com/office/powerpoint/2010/main" val="333690424"/>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9DE2F9B-3586-41C8-90AD-D0EF6A7F0887}" type="datetime1">
              <a:rPr lang="en-US"/>
              <a:pPr/>
              <a:t>11/13/2017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54D2FA1-F696-4588-BCCF-D8678CA3315D}" type="slidenum">
              <a:rPr lang="en-US"/>
              <a:pPr/>
              <a:t>‹#›</a:t>
            </a:fld>
            <a:endParaRPr lang="en-US"/>
          </a:p>
        </p:txBody>
      </p:sp>
    </p:spTree>
    <p:extLst>
      <p:ext uri="{BB962C8B-B14F-4D97-AF65-F5344CB8AC3E}">
        <p14:creationId xmlns:p14="http://schemas.microsoft.com/office/powerpoint/2010/main" val="349853578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B3FFA3-4000-4BEB-9BE6-89E5102A5E11}" type="datetime1">
              <a:rPr lang="en-US"/>
              <a:pPr/>
              <a:t>11/13/2017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9D213D-3988-4026-B9D3-4AEEDCCA9ACC}" type="slidenum">
              <a:rPr lang="en-US"/>
              <a:pPr/>
              <a:t>‹#›</a:t>
            </a:fld>
            <a:endParaRPr lang="en-US"/>
          </a:p>
        </p:txBody>
      </p:sp>
    </p:spTree>
    <p:extLst>
      <p:ext uri="{BB962C8B-B14F-4D97-AF65-F5344CB8AC3E}">
        <p14:creationId xmlns:p14="http://schemas.microsoft.com/office/powerpoint/2010/main" val="3461158019"/>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CF8555-9A1F-4F23-A247-1C26F78D405B}" type="datetime1">
              <a:rPr lang="en-US"/>
              <a:pPr/>
              <a:t>11/13/2017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F9FF45-816D-445D-AFBE-324A15D4ABC2}" type="slidenum">
              <a:rPr lang="en-US"/>
              <a:pPr/>
              <a:t>‹#›</a:t>
            </a:fld>
            <a:endParaRPr lang="en-US"/>
          </a:p>
        </p:txBody>
      </p:sp>
    </p:spTree>
    <p:extLst>
      <p:ext uri="{BB962C8B-B14F-4D97-AF65-F5344CB8AC3E}">
        <p14:creationId xmlns:p14="http://schemas.microsoft.com/office/powerpoint/2010/main" val="3111479508"/>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69AEC3C3-3BB5-453E-9AE9-475C4CD5B212}" type="datetime1">
              <a:rPr lang="en-US"/>
              <a:pPr/>
              <a:t>11/13/2017</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856144F-41F6-46AC-A40E-552F70102CDB}" type="slidenum">
              <a:rPr lang="en-US"/>
              <a:pPr/>
              <a:t>‹#›</a:t>
            </a:fld>
            <a:endParaRPr lang="en-US"/>
          </a:p>
        </p:txBody>
      </p:sp>
    </p:spTree>
    <p:extLst>
      <p:ext uri="{BB962C8B-B14F-4D97-AF65-F5344CB8AC3E}">
        <p14:creationId xmlns:p14="http://schemas.microsoft.com/office/powerpoint/2010/main" val="3982695477"/>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067FF95E-F610-4E4E-9A71-BF6B74FCB943}" type="datetime1">
              <a:rPr lang="en-US"/>
              <a:pPr/>
              <a:t>11/13/2017</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6F99FD9-8120-48D8-AFC3-3EA77613C3E4}" type="slidenum">
              <a:rPr lang="en-US"/>
              <a:pPr/>
              <a:t>‹#›</a:t>
            </a:fld>
            <a:endParaRPr lang="en-US"/>
          </a:p>
        </p:txBody>
      </p:sp>
    </p:spTree>
    <p:extLst>
      <p:ext uri="{BB962C8B-B14F-4D97-AF65-F5344CB8AC3E}">
        <p14:creationId xmlns:p14="http://schemas.microsoft.com/office/powerpoint/2010/main" val="3021590061"/>
      </p:ext>
    </p:extLst>
  </p:cSld>
  <p:clrMapOvr>
    <a:masterClrMapping/>
  </p:clrMapOvr>
  <p:transition spd="slow"/>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0252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2608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2352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4945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094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071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926FA2D-B6A2-420B-905A-E5796582F61F}" type="slidenum">
              <a:rPr lang="en-US"/>
              <a:pPr>
                <a:defRPr/>
              </a:pPr>
              <a:t>‹#›</a:t>
            </a:fld>
            <a:endParaRPr lang="en-US" dirty="0"/>
          </a:p>
        </p:txBody>
      </p:sp>
    </p:spTree>
    <p:extLst>
      <p:ext uri="{BB962C8B-B14F-4D97-AF65-F5344CB8AC3E}">
        <p14:creationId xmlns:p14="http://schemas.microsoft.com/office/powerpoint/2010/main" val="9408884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442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1184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7472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4454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1DF1E-E738-4E92-9CA7-D248618C9E51}" type="datetimeFigureOut">
              <a:rPr lang="en-US" smtClean="0">
                <a:solidFill>
                  <a:prstClr val="black">
                    <a:tint val="75000"/>
                  </a:prstClr>
                </a:solidFill>
              </a:rPr>
              <a:pPr/>
              <a:t>11/13/2017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D378DC-3D62-4726-BF57-595746B6AF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271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314A67E-B066-4057-86BC-B533ADEF5237}" type="slidenum">
              <a:rPr lang="en-US"/>
              <a:pPr>
                <a:defRPr/>
              </a:pPr>
              <a:t>‹#›</a:t>
            </a:fld>
            <a:endParaRPr lang="en-US" dirty="0"/>
          </a:p>
        </p:txBody>
      </p:sp>
    </p:spTree>
    <p:extLst>
      <p:ext uri="{BB962C8B-B14F-4D97-AF65-F5344CB8AC3E}">
        <p14:creationId xmlns:p14="http://schemas.microsoft.com/office/powerpoint/2010/main" val="22622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F9AE21-5E55-4678-BB49-084CC608AAB7}" type="slidenum">
              <a:rPr lang="en-US"/>
              <a:pPr>
                <a:defRPr/>
              </a:pPr>
              <a:t>‹#›</a:t>
            </a:fld>
            <a:endParaRPr lang="en-US" dirty="0"/>
          </a:p>
        </p:txBody>
      </p:sp>
    </p:spTree>
    <p:extLst>
      <p:ext uri="{BB962C8B-B14F-4D97-AF65-F5344CB8AC3E}">
        <p14:creationId xmlns:p14="http://schemas.microsoft.com/office/powerpoint/2010/main" val="2566568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BC6C5DA-552A-4DEF-AF1C-4A73507E7226}" type="slidenum">
              <a:rPr lang="en-US"/>
              <a:pPr>
                <a:defRPr/>
              </a:pPr>
              <a:t>‹#›</a:t>
            </a:fld>
            <a:endParaRPr lang="en-US" dirty="0"/>
          </a:p>
        </p:txBody>
      </p:sp>
    </p:spTree>
    <p:extLst>
      <p:ext uri="{BB962C8B-B14F-4D97-AF65-F5344CB8AC3E}">
        <p14:creationId xmlns:p14="http://schemas.microsoft.com/office/powerpoint/2010/main" val="349984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01A5936-FDE0-426F-BA2B-6BDD71AFA441}" type="slidenum">
              <a:rPr lang="en-US"/>
              <a:pPr>
                <a:defRPr/>
              </a:pPr>
              <a:t>‹#›</a:t>
            </a:fld>
            <a:endParaRPr lang="en-US" dirty="0"/>
          </a:p>
        </p:txBody>
      </p:sp>
    </p:spTree>
    <p:extLst>
      <p:ext uri="{BB962C8B-B14F-4D97-AF65-F5344CB8AC3E}">
        <p14:creationId xmlns:p14="http://schemas.microsoft.com/office/powerpoint/2010/main" val="304674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B2D2B33-AABB-459B-8F44-5B7D45F1C611}" type="slidenum">
              <a:rPr lang="en-US"/>
              <a:pPr>
                <a:defRPr/>
              </a:pPr>
              <a:t>‹#›</a:t>
            </a:fld>
            <a:endParaRPr lang="en-US" dirty="0"/>
          </a:p>
        </p:txBody>
      </p:sp>
    </p:spTree>
    <p:extLst>
      <p:ext uri="{BB962C8B-B14F-4D97-AF65-F5344CB8AC3E}">
        <p14:creationId xmlns:p14="http://schemas.microsoft.com/office/powerpoint/2010/main" val="2922605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532790-4E04-43A9-95F0-8FB0E7F2A7F5}" type="slidenum">
              <a:rPr lang="en-US"/>
              <a:pPr>
                <a:defRPr/>
              </a:pPr>
              <a:t>‹#›</a:t>
            </a:fld>
            <a:endParaRPr lang="en-US" dirty="0"/>
          </a:p>
        </p:txBody>
      </p:sp>
    </p:spTree>
    <p:extLst>
      <p:ext uri="{BB962C8B-B14F-4D97-AF65-F5344CB8AC3E}">
        <p14:creationId xmlns:p14="http://schemas.microsoft.com/office/powerpoint/2010/main" val="90910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E367595-1BA5-4ED4-B195-24A46069DE1F}" type="slidenum">
              <a:rPr lang="en-US"/>
              <a:pPr>
                <a:defRPr/>
              </a:pPr>
              <a:t>‹#›</a:t>
            </a:fld>
            <a:endParaRPr lang="en-US" dirty="0"/>
          </a:p>
        </p:txBody>
      </p:sp>
    </p:spTree>
    <p:extLst>
      <p:ext uri="{BB962C8B-B14F-4D97-AF65-F5344CB8AC3E}">
        <p14:creationId xmlns:p14="http://schemas.microsoft.com/office/powerpoint/2010/main" val="4039224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CDCE811-EEFE-4014-B08F-05D8FC70EDF3}" type="slidenum">
              <a:rPr lang="en-US"/>
              <a:pPr>
                <a:defRPr/>
              </a:pPr>
              <a:t>‹#›</a:t>
            </a:fld>
            <a:endParaRPr lang="en-US" dirty="0"/>
          </a:p>
        </p:txBody>
      </p:sp>
    </p:spTree>
    <p:extLst>
      <p:ext uri="{BB962C8B-B14F-4D97-AF65-F5344CB8AC3E}">
        <p14:creationId xmlns:p14="http://schemas.microsoft.com/office/powerpoint/2010/main" val="358930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8E40C0C-6FCA-4ABF-ADAB-A617AD15A490}" type="slidenum">
              <a:rPr lang="en-US"/>
              <a:pPr>
                <a:defRPr/>
              </a:pPr>
              <a:t>‹#›</a:t>
            </a:fld>
            <a:endParaRPr lang="en-US" dirty="0"/>
          </a:p>
        </p:txBody>
      </p:sp>
    </p:spTree>
    <p:extLst>
      <p:ext uri="{BB962C8B-B14F-4D97-AF65-F5344CB8AC3E}">
        <p14:creationId xmlns:p14="http://schemas.microsoft.com/office/powerpoint/2010/main" val="1380810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AD5A7B-BC0E-4DA5-930D-9A4A9E32B7A4}" type="slidenum">
              <a:rPr lang="en-US"/>
              <a:pPr>
                <a:defRPr/>
              </a:pPr>
              <a:t>‹#›</a:t>
            </a:fld>
            <a:endParaRPr lang="en-US" dirty="0"/>
          </a:p>
        </p:txBody>
      </p:sp>
    </p:spTree>
    <p:extLst>
      <p:ext uri="{BB962C8B-B14F-4D97-AF65-F5344CB8AC3E}">
        <p14:creationId xmlns:p14="http://schemas.microsoft.com/office/powerpoint/2010/main" val="344442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6CB7273-861B-432E-BFCA-FB19CB429AD4}" type="slidenum">
              <a:rPr lang="en-US"/>
              <a:pPr>
                <a:defRPr/>
              </a:pPr>
              <a:t>‹#›</a:t>
            </a:fld>
            <a:endParaRPr lang="en-US" dirty="0"/>
          </a:p>
        </p:txBody>
      </p:sp>
    </p:spTree>
    <p:extLst>
      <p:ext uri="{BB962C8B-B14F-4D97-AF65-F5344CB8AC3E}">
        <p14:creationId xmlns:p14="http://schemas.microsoft.com/office/powerpoint/2010/main" val="2629882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CEB3D90-1C76-4BAE-A9BD-B3E393F878FF}" type="slidenum">
              <a:rPr lang="en-US"/>
              <a:pPr>
                <a:defRPr/>
              </a:pPr>
              <a:t>‹#›</a:t>
            </a:fld>
            <a:endParaRPr lang="en-US" dirty="0"/>
          </a:p>
        </p:txBody>
      </p:sp>
    </p:spTree>
    <p:extLst>
      <p:ext uri="{BB962C8B-B14F-4D97-AF65-F5344CB8AC3E}">
        <p14:creationId xmlns:p14="http://schemas.microsoft.com/office/powerpoint/2010/main" val="2715739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E543F50-E897-4E4F-848E-629E53B8E04F}" type="slidenum">
              <a:rPr lang="en-US"/>
              <a:pPr>
                <a:defRPr/>
              </a:pPr>
              <a:t>‹#›</a:t>
            </a:fld>
            <a:endParaRPr lang="en-US" dirty="0"/>
          </a:p>
        </p:txBody>
      </p:sp>
    </p:spTree>
    <p:extLst>
      <p:ext uri="{BB962C8B-B14F-4D97-AF65-F5344CB8AC3E}">
        <p14:creationId xmlns:p14="http://schemas.microsoft.com/office/powerpoint/2010/main" val="2448473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6582F48-61A0-42DD-BAA0-D13011938641}" type="slidenum">
              <a:rPr lang="en-US"/>
              <a:pPr>
                <a:defRPr/>
              </a:pPr>
              <a:t>‹#›</a:t>
            </a:fld>
            <a:endParaRPr lang="en-US" dirty="0"/>
          </a:p>
        </p:txBody>
      </p:sp>
    </p:spTree>
    <p:extLst>
      <p:ext uri="{BB962C8B-B14F-4D97-AF65-F5344CB8AC3E}">
        <p14:creationId xmlns:p14="http://schemas.microsoft.com/office/powerpoint/2010/main" val="221800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11" indent="0" algn="ctr">
              <a:buNone/>
              <a:defRPr/>
            </a:lvl2pPr>
            <a:lvl3pPr marL="914021" indent="0" algn="ctr">
              <a:buNone/>
              <a:defRPr/>
            </a:lvl3pPr>
            <a:lvl4pPr marL="1371032" indent="0" algn="ctr">
              <a:buNone/>
              <a:defRPr/>
            </a:lvl4pPr>
            <a:lvl5pPr marL="1828041" indent="0" algn="ctr">
              <a:buNone/>
              <a:defRPr/>
            </a:lvl5pPr>
            <a:lvl6pPr marL="2285052" indent="0" algn="ctr">
              <a:buNone/>
              <a:defRPr/>
            </a:lvl6pPr>
            <a:lvl7pPr marL="2742062" indent="0" algn="ctr">
              <a:buNone/>
              <a:defRPr/>
            </a:lvl7pPr>
            <a:lvl8pPr marL="3199072" indent="0" algn="ctr">
              <a:buNone/>
              <a:defRPr/>
            </a:lvl8pPr>
            <a:lvl9pPr marL="365608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246A71B-9AC6-458E-BE4E-06B04B70CE9A}" type="slidenum">
              <a:rPr lang="en-US"/>
              <a:pPr>
                <a:defRPr/>
              </a:pPr>
              <a:t>‹#›</a:t>
            </a:fld>
            <a:endParaRPr lang="en-US" dirty="0"/>
          </a:p>
        </p:txBody>
      </p:sp>
    </p:spTree>
    <p:extLst>
      <p:ext uri="{BB962C8B-B14F-4D97-AF65-F5344CB8AC3E}">
        <p14:creationId xmlns:p14="http://schemas.microsoft.com/office/powerpoint/2010/main" val="531764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25FF0A-F650-42AA-9F8E-10AA5E19B979}" type="slidenum">
              <a:rPr lang="en-US"/>
              <a:pPr>
                <a:defRPr/>
              </a:pPr>
              <a:t>‹#›</a:t>
            </a:fld>
            <a:endParaRPr lang="en-US" dirty="0"/>
          </a:p>
        </p:txBody>
      </p:sp>
    </p:spTree>
    <p:extLst>
      <p:ext uri="{BB962C8B-B14F-4D97-AF65-F5344CB8AC3E}">
        <p14:creationId xmlns:p14="http://schemas.microsoft.com/office/powerpoint/2010/main" val="2604044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4B402AA-EADC-4AE3-8BA2-23E828E53D1C}" type="slidenum">
              <a:rPr lang="en-US"/>
              <a:pPr>
                <a:defRPr/>
              </a:pPr>
              <a:t>‹#›</a:t>
            </a:fld>
            <a:endParaRPr lang="en-US" dirty="0"/>
          </a:p>
        </p:txBody>
      </p:sp>
    </p:spTree>
    <p:extLst>
      <p:ext uri="{BB962C8B-B14F-4D97-AF65-F5344CB8AC3E}">
        <p14:creationId xmlns:p14="http://schemas.microsoft.com/office/powerpoint/2010/main" val="196291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5A3108D-E91B-4B0D-A9AB-2319C75A63BB}" type="slidenum">
              <a:rPr lang="en-US"/>
              <a:pPr>
                <a:defRPr/>
              </a:pPr>
              <a:t>‹#›</a:t>
            </a:fld>
            <a:endParaRPr lang="en-US" dirty="0"/>
          </a:p>
        </p:txBody>
      </p:sp>
    </p:spTree>
    <p:extLst>
      <p:ext uri="{BB962C8B-B14F-4D97-AF65-F5344CB8AC3E}">
        <p14:creationId xmlns:p14="http://schemas.microsoft.com/office/powerpoint/2010/main" val="3669002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71F102F-8F09-442B-BFAD-52CD55601A6F}" type="slidenum">
              <a:rPr lang="en-US"/>
              <a:pPr>
                <a:defRPr/>
              </a:pPr>
              <a:t>‹#›</a:t>
            </a:fld>
            <a:endParaRPr lang="en-US" dirty="0"/>
          </a:p>
        </p:txBody>
      </p:sp>
    </p:spTree>
    <p:extLst>
      <p:ext uri="{BB962C8B-B14F-4D97-AF65-F5344CB8AC3E}">
        <p14:creationId xmlns:p14="http://schemas.microsoft.com/office/powerpoint/2010/main" val="2753193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A48F5FE-4344-4BC9-8133-7D8FFE34842A}" type="slidenum">
              <a:rPr lang="en-US"/>
              <a:pPr>
                <a:defRPr/>
              </a:pPr>
              <a:t>‹#›</a:t>
            </a:fld>
            <a:endParaRPr lang="en-US" dirty="0"/>
          </a:p>
        </p:txBody>
      </p:sp>
    </p:spTree>
    <p:extLst>
      <p:ext uri="{BB962C8B-B14F-4D97-AF65-F5344CB8AC3E}">
        <p14:creationId xmlns:p14="http://schemas.microsoft.com/office/powerpoint/2010/main" val="6070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D04A7E2-6944-4A0A-898E-6633ABE3B209}" type="slidenum">
              <a:rPr lang="en-US"/>
              <a:pPr>
                <a:defRPr/>
              </a:pPr>
              <a:t>‹#›</a:t>
            </a:fld>
            <a:endParaRPr lang="en-US" dirty="0"/>
          </a:p>
        </p:txBody>
      </p:sp>
    </p:spTree>
    <p:extLst>
      <p:ext uri="{BB962C8B-B14F-4D97-AF65-F5344CB8AC3E}">
        <p14:creationId xmlns:p14="http://schemas.microsoft.com/office/powerpoint/2010/main" val="4089517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45BFC8F-269F-473E-BDAB-5B368934A8C7}" type="slidenum">
              <a:rPr lang="en-US"/>
              <a:pPr>
                <a:defRPr/>
              </a:pPr>
              <a:t>‹#›</a:t>
            </a:fld>
            <a:endParaRPr lang="en-US" dirty="0"/>
          </a:p>
        </p:txBody>
      </p:sp>
    </p:spTree>
    <p:extLst>
      <p:ext uri="{BB962C8B-B14F-4D97-AF65-F5344CB8AC3E}">
        <p14:creationId xmlns:p14="http://schemas.microsoft.com/office/powerpoint/2010/main" val="1624752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6D5B85-96D5-4C4B-889A-47A2C15D3F56}" type="slidenum">
              <a:rPr lang="en-US"/>
              <a:pPr>
                <a:defRPr/>
              </a:pPr>
              <a:t>‹#›</a:t>
            </a:fld>
            <a:endParaRPr lang="en-US" dirty="0"/>
          </a:p>
        </p:txBody>
      </p:sp>
    </p:spTree>
    <p:extLst>
      <p:ext uri="{BB962C8B-B14F-4D97-AF65-F5344CB8AC3E}">
        <p14:creationId xmlns:p14="http://schemas.microsoft.com/office/powerpoint/2010/main" val="640952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B20EAF9-3BAD-4D8B-8112-82E6CD0D22F1}" type="slidenum">
              <a:rPr lang="en-US"/>
              <a:pPr>
                <a:defRPr/>
              </a:pPr>
              <a:t>‹#›</a:t>
            </a:fld>
            <a:endParaRPr lang="en-US" dirty="0"/>
          </a:p>
        </p:txBody>
      </p:sp>
    </p:spTree>
    <p:extLst>
      <p:ext uri="{BB962C8B-B14F-4D97-AF65-F5344CB8AC3E}">
        <p14:creationId xmlns:p14="http://schemas.microsoft.com/office/powerpoint/2010/main" val="416384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B2B7EA3-0EBE-48F9-AD20-33442DE77F68}" type="slidenum">
              <a:rPr lang="en-US"/>
              <a:pPr>
                <a:defRPr/>
              </a:pPr>
              <a:t>‹#›</a:t>
            </a:fld>
            <a:endParaRPr lang="en-US" dirty="0"/>
          </a:p>
        </p:txBody>
      </p:sp>
    </p:spTree>
    <p:extLst>
      <p:ext uri="{BB962C8B-B14F-4D97-AF65-F5344CB8AC3E}">
        <p14:creationId xmlns:p14="http://schemas.microsoft.com/office/powerpoint/2010/main" val="2059735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964B1ED-7DC1-40DA-BA14-1A9C19A8C8EB}" type="slidenum">
              <a:rPr lang="en-US"/>
              <a:pPr>
                <a:defRPr/>
              </a:pPr>
              <a:t>‹#›</a:t>
            </a:fld>
            <a:endParaRPr lang="en-US" dirty="0"/>
          </a:p>
        </p:txBody>
      </p:sp>
    </p:spTree>
    <p:extLst>
      <p:ext uri="{BB962C8B-B14F-4D97-AF65-F5344CB8AC3E}">
        <p14:creationId xmlns:p14="http://schemas.microsoft.com/office/powerpoint/2010/main" val="80099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84121E5C-ED10-461B-BA83-85A1C570C968}" type="slidenum">
              <a:rPr lang="en-US"/>
              <a:pPr>
                <a:defRPr/>
              </a:pPr>
              <a:t>‹#›</a:t>
            </a:fld>
            <a:endParaRPr lang="en-US" dirty="0"/>
          </a:p>
        </p:txBody>
      </p:sp>
    </p:spTree>
    <p:extLst>
      <p:ext uri="{BB962C8B-B14F-4D97-AF65-F5344CB8AC3E}">
        <p14:creationId xmlns:p14="http://schemas.microsoft.com/office/powerpoint/2010/main" val="4045776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C6080E0-4E5D-463B-AD46-C28066A6F738}" type="slidenum">
              <a:rPr lang="en-US"/>
              <a:pPr>
                <a:defRPr/>
              </a:pPr>
              <a:t>‹#›</a:t>
            </a:fld>
            <a:endParaRPr lang="en-US" dirty="0"/>
          </a:p>
        </p:txBody>
      </p:sp>
    </p:spTree>
    <p:extLst>
      <p:ext uri="{BB962C8B-B14F-4D97-AF65-F5344CB8AC3E}">
        <p14:creationId xmlns:p14="http://schemas.microsoft.com/office/powerpoint/2010/main" val="1638956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3"/>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C3D5C27-CBB6-4C99-B0DB-D956D2E49A2E}" type="slidenum">
              <a:rPr lang="en-US"/>
              <a:pPr>
                <a:defRPr/>
              </a:pPr>
              <a:t>‹#›</a:t>
            </a:fld>
            <a:endParaRPr lang="en-US" dirty="0"/>
          </a:p>
        </p:txBody>
      </p:sp>
    </p:spTree>
    <p:extLst>
      <p:ext uri="{BB962C8B-B14F-4D97-AF65-F5344CB8AC3E}">
        <p14:creationId xmlns:p14="http://schemas.microsoft.com/office/powerpoint/2010/main" val="286295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812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87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7788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1001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977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425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869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262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7621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075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C64685-CA29-45A3-865A-FB705DCE8B3D}" type="datetimeFigureOut">
              <a:rPr lang="en-US" smtClean="0">
                <a:solidFill>
                  <a:prstClr val="black">
                    <a:tint val="75000"/>
                  </a:prstClr>
                </a:solidFill>
              </a:rPr>
              <a:pPr/>
              <a:t>11/13/2017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B62A70F-9928-4326-8BB5-733B462E11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2392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44BBED8-5FC8-4251-8F10-5DF43A664211}" type="datetimeFigureOut">
              <a:rPr lang="en-US"/>
              <a:pPr>
                <a:defRPr/>
              </a:pPr>
              <a:t>11/13/2017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8E7FA2E-B6BE-4E01-A1A7-24D930819CFE}" type="slidenum">
              <a:rPr lang="en-US"/>
              <a:pPr>
                <a:defRPr/>
              </a:pPr>
              <a:t>‹#›</a:t>
            </a:fld>
            <a:endParaRPr lang="en-US" dirty="0"/>
          </a:p>
        </p:txBody>
      </p:sp>
    </p:spTree>
    <p:extLst>
      <p:ext uri="{BB962C8B-B14F-4D97-AF65-F5344CB8AC3E}">
        <p14:creationId xmlns:p14="http://schemas.microsoft.com/office/powerpoint/2010/main" val="2234642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899E938-D305-4962-9209-1865CDFA87A3}" type="datetimeFigureOut">
              <a:rPr lang="en-US"/>
              <a:pPr>
                <a:defRPr/>
              </a:pPr>
              <a:t>11/13/2017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24AA7E-01B2-4B5F-9373-05AD7D8C360D}" type="slidenum">
              <a:rPr lang="en-US"/>
              <a:pPr>
                <a:defRPr/>
              </a:pPr>
              <a:t>‹#›</a:t>
            </a:fld>
            <a:endParaRPr lang="en-US" dirty="0"/>
          </a:p>
        </p:txBody>
      </p:sp>
    </p:spTree>
    <p:extLst>
      <p:ext uri="{BB962C8B-B14F-4D97-AF65-F5344CB8AC3E}">
        <p14:creationId xmlns:p14="http://schemas.microsoft.com/office/powerpoint/2010/main" val="1340547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D49AA1D-9DBC-4F30-BAD6-EFE784572522}" type="datetimeFigureOut">
              <a:rPr lang="en-US"/>
              <a:pPr>
                <a:defRPr/>
              </a:pPr>
              <a:t>11/13/2017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301008B-DE9B-49C7-BA56-6F9174FE3A2F}" type="slidenum">
              <a:rPr lang="en-US"/>
              <a:pPr>
                <a:defRPr/>
              </a:pPr>
              <a:t>‹#›</a:t>
            </a:fld>
            <a:endParaRPr lang="en-US" dirty="0"/>
          </a:p>
        </p:txBody>
      </p:sp>
    </p:spTree>
    <p:extLst>
      <p:ext uri="{BB962C8B-B14F-4D97-AF65-F5344CB8AC3E}">
        <p14:creationId xmlns:p14="http://schemas.microsoft.com/office/powerpoint/2010/main" val="2563319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73B3EF7-B7FE-4C24-B3AD-FAEE0114381E}" type="datetimeFigureOut">
              <a:rPr lang="en-US"/>
              <a:pPr>
                <a:defRPr/>
              </a:pPr>
              <a:t>11/13/2017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6E5CA52-E086-415B-AF41-76080FD73411}" type="slidenum">
              <a:rPr lang="en-US"/>
              <a:pPr>
                <a:defRPr/>
              </a:pPr>
              <a:t>‹#›</a:t>
            </a:fld>
            <a:endParaRPr lang="en-US" dirty="0"/>
          </a:p>
        </p:txBody>
      </p:sp>
    </p:spTree>
    <p:extLst>
      <p:ext uri="{BB962C8B-B14F-4D97-AF65-F5344CB8AC3E}">
        <p14:creationId xmlns:p14="http://schemas.microsoft.com/office/powerpoint/2010/main" val="164762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3EE396A-A666-4250-8931-FA1A87781D90}" type="datetimeFigureOut">
              <a:rPr lang="en-US"/>
              <a:pPr>
                <a:defRPr/>
              </a:pPr>
              <a:t>11/13/2017</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255D25E-9CD6-47C1-BBAC-11CBD42AF0D0}" type="slidenum">
              <a:rPr lang="en-US"/>
              <a:pPr>
                <a:defRPr/>
              </a:pPr>
              <a:t>‹#›</a:t>
            </a:fld>
            <a:endParaRPr lang="en-US" dirty="0"/>
          </a:p>
        </p:txBody>
      </p:sp>
    </p:spTree>
    <p:extLst>
      <p:ext uri="{BB962C8B-B14F-4D97-AF65-F5344CB8AC3E}">
        <p14:creationId xmlns:p14="http://schemas.microsoft.com/office/powerpoint/2010/main" val="3869744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3FF87C-2798-483C-A572-5999B6757220}" type="datetimeFigureOut">
              <a:rPr lang="en-US"/>
              <a:pPr>
                <a:defRPr/>
              </a:pPr>
              <a:t>11/13/2017</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069CCD9-2668-48E1-9C99-4AE58E02A684}" type="slidenum">
              <a:rPr lang="en-US"/>
              <a:pPr>
                <a:defRPr/>
              </a:pPr>
              <a:t>‹#›</a:t>
            </a:fld>
            <a:endParaRPr lang="en-US" dirty="0"/>
          </a:p>
        </p:txBody>
      </p:sp>
    </p:spTree>
    <p:extLst>
      <p:ext uri="{BB962C8B-B14F-4D97-AF65-F5344CB8AC3E}">
        <p14:creationId xmlns:p14="http://schemas.microsoft.com/office/powerpoint/2010/main" val="3158913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ADF91C4-F3F2-4801-AD6B-47EC87A16B5D}" type="datetimeFigureOut">
              <a:rPr lang="en-US"/>
              <a:pPr>
                <a:defRPr/>
              </a:pPr>
              <a:t>11/13/2017</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FE288DA-CBC4-4BD3-B1FA-5C4558348A91}" type="slidenum">
              <a:rPr lang="en-US"/>
              <a:pPr>
                <a:defRPr/>
              </a:pPr>
              <a:t>‹#›</a:t>
            </a:fld>
            <a:endParaRPr lang="en-US" dirty="0"/>
          </a:p>
        </p:txBody>
      </p:sp>
    </p:spTree>
    <p:extLst>
      <p:ext uri="{BB962C8B-B14F-4D97-AF65-F5344CB8AC3E}">
        <p14:creationId xmlns:p14="http://schemas.microsoft.com/office/powerpoint/2010/main" val="1919555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DB5C71B-6600-4297-82E7-8C1866FB01C3}" type="datetimeFigureOut">
              <a:rPr lang="en-US"/>
              <a:pPr>
                <a:defRPr/>
              </a:pPr>
              <a:t>11/13/2017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77FDAEC-2D7A-473E-B555-457193401092}" type="slidenum">
              <a:rPr lang="en-US"/>
              <a:pPr>
                <a:defRPr/>
              </a:pPr>
              <a:t>‹#›</a:t>
            </a:fld>
            <a:endParaRPr lang="en-US" dirty="0"/>
          </a:p>
        </p:txBody>
      </p:sp>
    </p:spTree>
    <p:extLst>
      <p:ext uri="{BB962C8B-B14F-4D97-AF65-F5344CB8AC3E}">
        <p14:creationId xmlns:p14="http://schemas.microsoft.com/office/powerpoint/2010/main" val="2281704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71C851D-CAA5-4D30-9B4C-BBE62FCBB77C}" type="datetimeFigureOut">
              <a:rPr lang="en-US"/>
              <a:pPr>
                <a:defRPr/>
              </a:pPr>
              <a:t>11/13/2017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CE1926B-FBC0-467B-9250-48E47B429038}" type="slidenum">
              <a:rPr lang="en-US"/>
              <a:pPr>
                <a:defRPr/>
              </a:pPr>
              <a:t>‹#›</a:t>
            </a:fld>
            <a:endParaRPr lang="en-US" dirty="0"/>
          </a:p>
        </p:txBody>
      </p:sp>
    </p:spTree>
    <p:extLst>
      <p:ext uri="{BB962C8B-B14F-4D97-AF65-F5344CB8AC3E}">
        <p14:creationId xmlns:p14="http://schemas.microsoft.com/office/powerpoint/2010/main" val="3568067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2EFACA3-2710-4A0C-9E21-663E6A165794}" type="datetimeFigureOut">
              <a:rPr lang="en-US"/>
              <a:pPr>
                <a:defRPr/>
              </a:pPr>
              <a:t>11/13/2017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4F7D7CA-447E-4D41-8EF3-9A199B7F5BB7}" type="slidenum">
              <a:rPr lang="en-US"/>
              <a:pPr>
                <a:defRPr/>
              </a:pPr>
              <a:t>‹#›</a:t>
            </a:fld>
            <a:endParaRPr lang="en-US" dirty="0"/>
          </a:p>
        </p:txBody>
      </p:sp>
    </p:spTree>
    <p:extLst>
      <p:ext uri="{BB962C8B-B14F-4D97-AF65-F5344CB8AC3E}">
        <p14:creationId xmlns:p14="http://schemas.microsoft.com/office/powerpoint/2010/main" val="3761592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D72AD34-8F5F-46DE-B2B9-ACD233561D69}" type="datetimeFigureOut">
              <a:rPr lang="en-US"/>
              <a:pPr>
                <a:defRPr/>
              </a:pPr>
              <a:t>11/13/2017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75B73A6-1351-4B60-9AA0-A48E18E0BDAD}" type="slidenum">
              <a:rPr lang="en-US"/>
              <a:pPr>
                <a:defRPr/>
              </a:pPr>
              <a:t>‹#›</a:t>
            </a:fld>
            <a:endParaRPr lang="en-US" dirty="0"/>
          </a:p>
        </p:txBody>
      </p:sp>
    </p:spTree>
    <p:extLst>
      <p:ext uri="{BB962C8B-B14F-4D97-AF65-F5344CB8AC3E}">
        <p14:creationId xmlns:p14="http://schemas.microsoft.com/office/powerpoint/2010/main" val="2090931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58342D1-B44E-47B4-BB2A-9C62A1697CFA}" type="datetime1">
              <a:rPr lang="en-US" smtClean="0">
                <a:solidFill>
                  <a:srgbClr val="FFFFFF"/>
                </a:solidFill>
              </a:rPr>
              <a:pPr/>
              <a:t>11/13/2017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A4ADC35-50D8-44C2-9CD5-ED4015FE80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38864294"/>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Calibri" pitchFamily="34" charset="0"/>
              </a:defRPr>
            </a:lvl1pPr>
            <a:lvl2pPr>
              <a:defRPr baseline="0">
                <a:latin typeface="Calibri" pitchFamily="34" charset="0"/>
              </a:defRPr>
            </a:lvl2pPr>
            <a:lvl3pPr>
              <a:defRPr baseline="0">
                <a:latin typeface="Calibri" pitchFamily="34" charset="0"/>
              </a:defRPr>
            </a:lvl3pPr>
            <a:lvl4pPr>
              <a:defRPr baseline="0">
                <a:latin typeface="Calibri" pitchFamily="34" charset="0"/>
              </a:defRPr>
            </a:lvl4pPr>
            <a:lvl5pPr>
              <a:defRPr baseline="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4BDC8143-A01B-4438-901F-AF4D0CD664AF}" type="datetime1">
              <a:rPr lang="en-US" smtClean="0">
                <a:solidFill>
                  <a:srgbClr val="FFFFFF"/>
                </a:solidFill>
              </a:rPr>
              <a:pPr/>
              <a:t>11/13/2017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3D62C20-3595-422C-B871-7DFAF941EAC0}"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51854515"/>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D5412C9-4FC7-439F-AED6-E3C6B711C308}" type="datetime1">
              <a:rPr lang="en-US" smtClean="0">
                <a:solidFill>
                  <a:srgbClr val="FFFFFF"/>
                </a:solidFill>
              </a:rPr>
              <a:pPr/>
              <a:t>11/13/2017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8C4A790-32FF-452C-95A1-47ED14B910D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3312044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C40727D-4216-4E56-AA69-747D6EFEF297}" type="datetime1">
              <a:rPr lang="en-US" smtClean="0">
                <a:solidFill>
                  <a:srgbClr val="FFFFFF"/>
                </a:solidFill>
              </a:rPr>
              <a:pPr/>
              <a:t>11/13/2017</a:t>
            </a:fld>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0269AD8-9B04-42F0-A0A1-07E92D0A5AE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32706990"/>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2B88631-5921-434F-81FA-7F3900AFF4BF}" type="datetime1">
              <a:rPr lang="en-US" smtClean="0">
                <a:solidFill>
                  <a:srgbClr val="FFFFFF"/>
                </a:solidFill>
              </a:rPr>
              <a:pPr/>
              <a:t>11/13/2017</a:t>
            </a:fld>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E402029-AD84-4BE6-997F-2C3DD9A6758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6902002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D3FE4EF-F0C1-4C72-9DF0-D50F2C54BCEB}" type="datetime1">
              <a:rPr lang="en-US" smtClean="0">
                <a:solidFill>
                  <a:srgbClr val="FFFFFF"/>
                </a:solidFill>
              </a:rPr>
              <a:pPr/>
              <a:t>11/13/2017</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218F8B8-A755-4142-B530-6B5E80AE78D2}"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55242365"/>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46DDC1A-0665-437F-B699-3A9D8752C8DF}" type="datetime1">
              <a:rPr lang="en-US" smtClean="0">
                <a:solidFill>
                  <a:srgbClr val="FFFFFF"/>
                </a:solidFill>
              </a:rPr>
              <a:pPr/>
              <a:t>11/13/2017</a:t>
            </a:fld>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B36F4FB-6DE5-4E57-8B65-D9178062272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42000122"/>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9F3AD0A-BCD4-4F7D-8DC9-304A0578B205}" type="datetime1">
              <a:rPr lang="en-US" smtClean="0">
                <a:solidFill>
                  <a:srgbClr val="FFFFFF"/>
                </a:solidFill>
              </a:rPr>
              <a:pPr/>
              <a:t>11/13/2017</a:t>
            </a:fld>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EE3FD5-CEA7-47F3-A667-ACE95829448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30817198"/>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9DE2F9B-3586-41C8-90AD-D0EF6A7F0887}" type="datetime1">
              <a:rPr lang="en-US" smtClean="0">
                <a:solidFill>
                  <a:srgbClr val="FFFFFF"/>
                </a:solidFill>
              </a:rPr>
              <a:pPr/>
              <a:t>11/13/2017</a:t>
            </a:fld>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54D2FA1-F696-4588-BCCF-D8678CA3315D}"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89352545"/>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B3FFA3-4000-4BEB-9BE6-89E5102A5E11}" type="datetime1">
              <a:rPr lang="en-US" smtClean="0">
                <a:solidFill>
                  <a:srgbClr val="FFFFFF"/>
                </a:solidFill>
              </a:rPr>
              <a:pPr/>
              <a:t>11/13/2017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E9D213D-3988-4026-B9D3-4AEEDCCA9ACC}"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68412022"/>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CF8555-9A1F-4F23-A247-1C26F78D405B}" type="datetime1">
              <a:rPr lang="en-US" smtClean="0">
                <a:solidFill>
                  <a:srgbClr val="FFFFFF"/>
                </a:solidFill>
              </a:rPr>
              <a:pPr/>
              <a:t>11/13/2017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2F9FF45-816D-445D-AFBE-324A15D4ABC2}"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62394961"/>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69AEC3C3-3BB5-453E-9AE9-475C4CD5B212}" type="datetime1">
              <a:rPr lang="en-US" smtClean="0">
                <a:solidFill>
                  <a:srgbClr val="FFFFFF"/>
                </a:solidFill>
              </a:rPr>
              <a:pPr/>
              <a:t>11/13/2017</a:t>
            </a:fld>
            <a:endParaRPr lang="en-US" dirty="0">
              <a:solidFill>
                <a:srgbClr val="FFFFFF"/>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856144F-41F6-46AC-A40E-552F70102CDB}"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00610031"/>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067FF95E-F610-4E4E-9A71-BF6B74FCB943}" type="datetime1">
              <a:rPr lang="en-US" smtClean="0">
                <a:solidFill>
                  <a:srgbClr val="FFFFFF"/>
                </a:solidFill>
              </a:rPr>
              <a:pPr/>
              <a:t>11/13/2017</a:t>
            </a:fld>
            <a:endParaRPr lang="en-US" dirty="0">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6F99FD9-8120-48D8-AFC3-3EA77613C3E4}"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4403569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ody Bulle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a:t>Click to edit Master title style (Lucida Sans Regular, 20 pt.)</a:t>
            </a:r>
          </a:p>
        </p:txBody>
      </p:sp>
      <p:sp>
        <p:nvSpPr>
          <p:cNvPr id="9" name="Text Placeholder 8"/>
          <p:cNvSpPr>
            <a:spLocks noGrp="1"/>
          </p:cNvSpPr>
          <p:nvPr>
            <p:ph type="body" sz="quarter" idx="13"/>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86535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3231427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0400" y="6492875"/>
            <a:ext cx="2133600" cy="365125"/>
          </a:xfrm>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6680630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1617246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7010400" y="6492875"/>
            <a:ext cx="2133600" cy="365125"/>
          </a:xfrm>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144376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7010400" y="6492875"/>
            <a:ext cx="2133600" cy="365125"/>
          </a:xfrm>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3084826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587"/>
            <a:ext cx="9144000" cy="1143000"/>
          </a:xfrm>
        </p:spPr>
        <p:txBody>
          <a:bodyPr/>
          <a:lstStyle>
            <a:lvl1pPr>
              <a:defRPr>
                <a:solidFill>
                  <a:srgbClr val="FFFF00"/>
                </a:solidFill>
              </a:defRPr>
            </a:lvl1pPr>
          </a:lstStyle>
          <a:p>
            <a:r>
              <a:rPr lang="en-US" dirty="0"/>
              <a:t>Click to edit Master title style</a:t>
            </a:r>
          </a:p>
        </p:txBody>
      </p:sp>
      <p:sp>
        <p:nvSpPr>
          <p:cNvPr id="6" name="Slide Number Placeholder 5"/>
          <p:cNvSpPr>
            <a:spLocks noGrp="1"/>
          </p:cNvSpPr>
          <p:nvPr>
            <p:ph type="sldNum" sz="quarter" idx="12"/>
          </p:nvPr>
        </p:nvSpPr>
        <p:spPr>
          <a:xfrm>
            <a:off x="7010400" y="6492875"/>
            <a:ext cx="2133600" cy="365125"/>
          </a:xfrm>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1100855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010400" y="6492875"/>
            <a:ext cx="2133600" cy="365125"/>
          </a:xfrm>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23018484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7010400" y="6492875"/>
            <a:ext cx="2133600" cy="365125"/>
          </a:xfrm>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35043806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66905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7010400" y="6492875"/>
            <a:ext cx="2133600" cy="365125"/>
          </a:xfrm>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38163939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5"/>
          <p:cNvSpPr>
            <a:spLocks noGrp="1"/>
          </p:cNvSpPr>
          <p:nvPr>
            <p:ph type="sldNum" sz="quarter" idx="12"/>
          </p:nvPr>
        </p:nvSpPr>
        <p:spPr/>
        <p:txBody>
          <a:body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1488299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963109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060922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1361351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64441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5281204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5392797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592875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65867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8.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99"/>
                </a:solidFill>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99"/>
                </a:solidFill>
                <a:latin typeface="Arial" charset="0"/>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22AE6-C8A8-4AB2-86A7-0198E81534CC}" type="datetimeFigureOut">
              <a:rPr lang="en-US" smtClean="0"/>
              <a:t>11/13/2017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D2055-1629-4CCF-98D8-61909291B871}" type="slidenum">
              <a:rPr lang="en-US" smtClean="0"/>
              <a:t>‹#›</a:t>
            </a:fld>
            <a:endParaRPr lang="en-US"/>
          </a:p>
        </p:txBody>
      </p:sp>
    </p:spTree>
    <p:extLst>
      <p:ext uri="{BB962C8B-B14F-4D97-AF65-F5344CB8AC3E}">
        <p14:creationId xmlns:p14="http://schemas.microsoft.com/office/powerpoint/2010/main" val="1692091744"/>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44691"/>
            <a:ext cx="9144000" cy="4133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619" y="6516591"/>
            <a:ext cx="1236269" cy="269507"/>
          </a:xfrm>
          <a:prstGeom prst="rect">
            <a:avLst/>
          </a:prstGeom>
        </p:spPr>
      </p:pic>
    </p:spTree>
    <p:extLst>
      <p:ext uri="{BB962C8B-B14F-4D97-AF65-F5344CB8AC3E}">
        <p14:creationId xmlns:p14="http://schemas.microsoft.com/office/powerpoint/2010/main" val="2623794876"/>
      </p:ext>
    </p:extLst>
  </p:cSld>
  <p:clrMap bg1="lt1" tx1="dk1" bg2="lt2" tx2="dk2" accent1="accent1" accent2="accent2" accent3="accent3" accent4="accent4" accent5="accent5" accent6="accent6" hlink="hlink" folHlink="folHlink"/>
  <p:sldLayoutIdLst>
    <p:sldLayoutId id="2147484352" r:id="rId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131861"/>
            </a:gs>
            <a:gs pos="100000">
              <a:srgbClr val="30384D"/>
            </a:gs>
          </a:gsLst>
          <a:lin ang="171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defTabSz="762000">
              <a:defRPr sz="1400" i="0">
                <a:latin typeface="Times New Roman" pitchFamily="18" charset="0"/>
              </a:defRPr>
            </a:lvl1pPr>
          </a:lstStyle>
          <a:p>
            <a:fld id="{C44BDC99-6BCD-4221-98BA-C4E6D11D5CD6}" type="datetime1">
              <a:rPr lang="en-US"/>
              <a:pPr/>
              <a:t>11/13/2017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defTabSz="762000">
              <a:defRPr sz="1400" i="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defTabSz="762000">
              <a:defRPr sz="1400" i="0">
                <a:latin typeface="Times New Roman" pitchFamily="18" charset="0"/>
              </a:defRPr>
            </a:lvl1pPr>
          </a:lstStyle>
          <a:p>
            <a:fld id="{5F4C975C-4679-4B36-A869-342D6B3A6BB4}" type="slidenum">
              <a:rPr lang="en-US"/>
              <a:pPr/>
              <a:t>‹#›</a:t>
            </a:fld>
            <a:endParaRPr lang="en-US"/>
          </a:p>
        </p:txBody>
      </p:sp>
    </p:spTree>
    <p:extLst>
      <p:ext uri="{BB962C8B-B14F-4D97-AF65-F5344CB8AC3E}">
        <p14:creationId xmlns:p14="http://schemas.microsoft.com/office/powerpoint/2010/main" val="1231008221"/>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 id="2147484366" r:id="rId13"/>
  </p:sldLayoutIdLst>
  <p:transition spd="slow"/>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Arial" charset="0"/>
        </a:defRPr>
      </a:lvl2pPr>
      <a:lvl3pPr algn="ctr" defTabSz="762000" rtl="0" eaLnBrk="0" fontAlgn="base" hangingPunct="0">
        <a:spcBef>
          <a:spcPct val="0"/>
        </a:spcBef>
        <a:spcAft>
          <a:spcPct val="0"/>
        </a:spcAft>
        <a:defRPr sz="4400">
          <a:solidFill>
            <a:schemeClr val="tx2"/>
          </a:solidFill>
          <a:latin typeface="Arial" charset="0"/>
        </a:defRPr>
      </a:lvl3pPr>
      <a:lvl4pPr algn="ctr" defTabSz="762000" rtl="0" eaLnBrk="0" fontAlgn="base" hangingPunct="0">
        <a:spcBef>
          <a:spcPct val="0"/>
        </a:spcBef>
        <a:spcAft>
          <a:spcPct val="0"/>
        </a:spcAft>
        <a:defRPr sz="4400">
          <a:solidFill>
            <a:schemeClr val="tx2"/>
          </a:solidFill>
          <a:latin typeface="Arial" charset="0"/>
        </a:defRPr>
      </a:lvl4pPr>
      <a:lvl5pPr algn="ctr" defTabSz="762000" rtl="0" eaLnBrk="0" fontAlgn="base" hangingPunct="0">
        <a:spcBef>
          <a:spcPct val="0"/>
        </a:spcBef>
        <a:spcAft>
          <a:spcPct val="0"/>
        </a:spcAft>
        <a:defRPr sz="4400">
          <a:solidFill>
            <a:schemeClr val="tx2"/>
          </a:solidFill>
          <a:latin typeface="Arial" charset="0"/>
        </a:defRPr>
      </a:lvl5pPr>
      <a:lvl6pPr marL="457200" algn="ctr" defTabSz="762000" rtl="0" eaLnBrk="0" fontAlgn="base" hangingPunct="0">
        <a:spcBef>
          <a:spcPct val="0"/>
        </a:spcBef>
        <a:spcAft>
          <a:spcPct val="0"/>
        </a:spcAft>
        <a:defRPr sz="4400">
          <a:solidFill>
            <a:schemeClr val="tx2"/>
          </a:solidFill>
          <a:latin typeface="Arial" charset="0"/>
        </a:defRPr>
      </a:lvl6pPr>
      <a:lvl7pPr marL="914400" algn="ctr" defTabSz="762000" rtl="0" eaLnBrk="0" fontAlgn="base" hangingPunct="0">
        <a:spcBef>
          <a:spcPct val="0"/>
        </a:spcBef>
        <a:spcAft>
          <a:spcPct val="0"/>
        </a:spcAft>
        <a:defRPr sz="4400">
          <a:solidFill>
            <a:schemeClr val="tx2"/>
          </a:solidFill>
          <a:latin typeface="Arial" charset="0"/>
        </a:defRPr>
      </a:lvl7pPr>
      <a:lvl8pPr marL="1371600" algn="ctr" defTabSz="762000" rtl="0" eaLnBrk="0" fontAlgn="base" hangingPunct="0">
        <a:spcBef>
          <a:spcPct val="0"/>
        </a:spcBef>
        <a:spcAft>
          <a:spcPct val="0"/>
        </a:spcAft>
        <a:defRPr sz="4400">
          <a:solidFill>
            <a:schemeClr val="tx2"/>
          </a:solidFill>
          <a:latin typeface="Arial" charset="0"/>
        </a:defRPr>
      </a:lvl8pPr>
      <a:lvl9pPr marL="1828800" algn="ctr" defTabSz="762000" rtl="0" eaLnBrk="0" fontAlgn="base" hangingPunct="0">
        <a:spcBef>
          <a:spcPct val="0"/>
        </a:spcBef>
        <a:spcAft>
          <a:spcPct val="0"/>
        </a:spcAft>
        <a:defRPr sz="4400">
          <a:solidFill>
            <a:schemeClr val="tx2"/>
          </a:solidFill>
          <a:latin typeface="Arial"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A51DF1E-E738-4E92-9CA7-D248618C9E51}" type="datetimeFigureOut">
              <a:rPr lang="en-US" smtClean="0">
                <a:solidFill>
                  <a:prstClr val="black">
                    <a:tint val="75000"/>
                  </a:prstClr>
                </a:solidFill>
                <a:latin typeface="Calibri"/>
              </a:rPr>
              <a:pPr fontAlgn="auto">
                <a:spcBef>
                  <a:spcPts val="0"/>
                </a:spcBef>
                <a:spcAft>
                  <a:spcPts val="0"/>
                </a:spcAft>
              </a:pPr>
              <a:t>11/13/2017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ED378DC-3D62-4726-BF57-595746B6AF6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065161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99"/>
                </a:solidFill>
                <a:latin typeface="Arial"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99"/>
                </a:solidFill>
                <a:latin typeface="Arial"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99"/>
                </a:solidFill>
                <a:latin typeface="Arial" pitchFamily="34" charset="0"/>
              </a:defRPr>
            </a:lvl1pPr>
          </a:lstStyle>
          <a:p>
            <a:pPr>
              <a:defRPr/>
            </a:pPr>
            <a:fld id="{DDE245CE-A783-41F7-9271-6571D69ED916}" type="slidenum">
              <a:rPr lang="en-US"/>
              <a:pPr>
                <a:defRPr/>
              </a:pPr>
              <a:t>‹#›</a:t>
            </a:fld>
            <a:endParaRPr lang="en-US" dirty="0"/>
          </a:p>
        </p:txBody>
      </p:sp>
    </p:spTree>
    <p:extLst>
      <p:ext uri="{BB962C8B-B14F-4D97-AF65-F5344CB8AC3E}">
        <p14:creationId xmlns:p14="http://schemas.microsoft.com/office/powerpoint/2010/main" val="2256129456"/>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fontAlgn="base">
        <a:spcBef>
          <a:spcPct val="0"/>
        </a:spcBef>
        <a:spcAft>
          <a:spcPct val="0"/>
        </a:spcAft>
        <a:defRPr sz="4400">
          <a:solidFill>
            <a:srgbClr val="FFFF00"/>
          </a:solidFill>
          <a:latin typeface="Arial" pitchFamily="34" charset="0"/>
        </a:defRPr>
      </a:lvl6pPr>
      <a:lvl7pPr marL="914400" algn="ctr" rtl="0" fontAlgn="base">
        <a:spcBef>
          <a:spcPct val="0"/>
        </a:spcBef>
        <a:spcAft>
          <a:spcPct val="0"/>
        </a:spcAft>
        <a:defRPr sz="4400">
          <a:solidFill>
            <a:srgbClr val="FFFF00"/>
          </a:solidFill>
          <a:latin typeface="Arial" pitchFamily="34" charset="0"/>
        </a:defRPr>
      </a:lvl7pPr>
      <a:lvl8pPr marL="1371600" algn="ctr" rtl="0" fontAlgn="base">
        <a:spcBef>
          <a:spcPct val="0"/>
        </a:spcBef>
        <a:spcAft>
          <a:spcPct val="0"/>
        </a:spcAft>
        <a:defRPr sz="4400">
          <a:solidFill>
            <a:srgbClr val="FFFF00"/>
          </a:solidFill>
          <a:latin typeface="Arial" pitchFamily="34" charset="0"/>
        </a:defRPr>
      </a:lvl8pPr>
      <a:lvl9pPr marL="1828800" algn="ctr" rtl="0" fontAlgn="base">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lvl1pPr>
              <a:defRPr sz="1400" b="0">
                <a:solidFill>
                  <a:srgbClr val="FFFF99"/>
                </a:solidFill>
                <a:latin typeface="Arial"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lvl1pPr algn="ctr">
              <a:defRPr sz="1400" b="0">
                <a:solidFill>
                  <a:srgbClr val="FFFF99"/>
                </a:solidFill>
                <a:latin typeface="Arial"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lvl1pPr algn="r">
              <a:defRPr sz="1400" b="0">
                <a:solidFill>
                  <a:srgbClr val="FFFF99"/>
                </a:solidFill>
                <a:latin typeface="Arial" pitchFamily="34" charset="0"/>
              </a:defRPr>
            </a:lvl1pPr>
          </a:lstStyle>
          <a:p>
            <a:pPr>
              <a:defRPr/>
            </a:pPr>
            <a:fld id="{2AFBF22B-352A-42A9-A743-51C3C2AD8997}" type="slidenum">
              <a:rPr lang="en-US"/>
              <a:pPr>
                <a:defRPr/>
              </a:pPr>
              <a:t>‹#›</a:t>
            </a:fld>
            <a:endParaRPr lang="en-US" dirty="0"/>
          </a:p>
        </p:txBody>
      </p:sp>
    </p:spTree>
    <p:extLst>
      <p:ext uri="{BB962C8B-B14F-4D97-AF65-F5344CB8AC3E}">
        <p14:creationId xmlns:p14="http://schemas.microsoft.com/office/powerpoint/2010/main" val="3785255902"/>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011" algn="ctr" rtl="0" fontAlgn="base">
        <a:spcBef>
          <a:spcPct val="0"/>
        </a:spcBef>
        <a:spcAft>
          <a:spcPct val="0"/>
        </a:spcAft>
        <a:defRPr sz="4400">
          <a:solidFill>
            <a:srgbClr val="FFFF00"/>
          </a:solidFill>
          <a:latin typeface="Arial" pitchFamily="34" charset="0"/>
        </a:defRPr>
      </a:lvl6pPr>
      <a:lvl7pPr marL="914021" algn="ctr" rtl="0" fontAlgn="base">
        <a:spcBef>
          <a:spcPct val="0"/>
        </a:spcBef>
        <a:spcAft>
          <a:spcPct val="0"/>
        </a:spcAft>
        <a:defRPr sz="4400">
          <a:solidFill>
            <a:srgbClr val="FFFF00"/>
          </a:solidFill>
          <a:latin typeface="Arial" pitchFamily="34" charset="0"/>
        </a:defRPr>
      </a:lvl7pPr>
      <a:lvl8pPr marL="1371032" algn="ctr" rtl="0" fontAlgn="base">
        <a:spcBef>
          <a:spcPct val="0"/>
        </a:spcBef>
        <a:spcAft>
          <a:spcPct val="0"/>
        </a:spcAft>
        <a:defRPr sz="4400">
          <a:solidFill>
            <a:srgbClr val="FFFF00"/>
          </a:solidFill>
          <a:latin typeface="Arial" pitchFamily="34" charset="0"/>
        </a:defRPr>
      </a:lvl8pPr>
      <a:lvl9pPr marL="1828041" algn="ctr" rtl="0" fontAlgn="base">
        <a:spcBef>
          <a:spcPct val="0"/>
        </a:spcBef>
        <a:spcAft>
          <a:spcPct val="0"/>
        </a:spcAft>
        <a:defRPr sz="4400">
          <a:solidFill>
            <a:srgbClr val="FFFF00"/>
          </a:solidFill>
          <a:latin typeface="Arial" pitchFamily="34" charset="0"/>
        </a:defRPr>
      </a:lvl9pPr>
    </p:titleStyle>
    <p:bodyStyle>
      <a:lvl1pPr marL="342758" indent="-342758" algn="l" rtl="0" eaLnBrk="0" fontAlgn="base" hangingPunct="0">
        <a:spcBef>
          <a:spcPct val="20000"/>
        </a:spcBef>
        <a:spcAft>
          <a:spcPct val="0"/>
        </a:spcAft>
        <a:buChar char="•"/>
        <a:defRPr sz="3200">
          <a:solidFill>
            <a:schemeClr val="tx1"/>
          </a:solidFill>
          <a:latin typeface="+mn-lt"/>
          <a:ea typeface="+mn-ea"/>
          <a:cs typeface="+mn-cs"/>
        </a:defRPr>
      </a:lvl1pPr>
      <a:lvl2pPr marL="742642" indent="-285630" algn="l" rtl="0" eaLnBrk="0" fontAlgn="base" hangingPunct="0">
        <a:spcBef>
          <a:spcPct val="20000"/>
        </a:spcBef>
        <a:spcAft>
          <a:spcPct val="0"/>
        </a:spcAft>
        <a:buChar char="–"/>
        <a:defRPr sz="2800">
          <a:solidFill>
            <a:schemeClr val="tx1"/>
          </a:solidFill>
          <a:latin typeface="+mn-lt"/>
        </a:defRPr>
      </a:lvl2pPr>
      <a:lvl3pPr marL="1142528" indent="-228506" algn="l" rtl="0" eaLnBrk="0" fontAlgn="base" hangingPunct="0">
        <a:spcBef>
          <a:spcPct val="20000"/>
        </a:spcBef>
        <a:spcAft>
          <a:spcPct val="0"/>
        </a:spcAft>
        <a:buChar char="•"/>
        <a:defRPr sz="2400">
          <a:solidFill>
            <a:schemeClr val="tx1"/>
          </a:solidFill>
          <a:latin typeface="+mn-lt"/>
        </a:defRPr>
      </a:lvl3pPr>
      <a:lvl4pPr marL="1599537" indent="-228506" algn="l" rtl="0" eaLnBrk="0" fontAlgn="base" hangingPunct="0">
        <a:spcBef>
          <a:spcPct val="20000"/>
        </a:spcBef>
        <a:spcAft>
          <a:spcPct val="0"/>
        </a:spcAft>
        <a:buChar char="–"/>
        <a:defRPr sz="2000">
          <a:solidFill>
            <a:schemeClr val="tx1"/>
          </a:solidFill>
          <a:latin typeface="+mn-lt"/>
        </a:defRPr>
      </a:lvl4pPr>
      <a:lvl5pPr marL="2056547" indent="-228506" algn="l" rtl="0" eaLnBrk="0" fontAlgn="base" hangingPunct="0">
        <a:spcBef>
          <a:spcPct val="20000"/>
        </a:spcBef>
        <a:spcAft>
          <a:spcPct val="0"/>
        </a:spcAft>
        <a:buChar char="»"/>
        <a:defRPr sz="2000">
          <a:solidFill>
            <a:schemeClr val="tx1"/>
          </a:solidFill>
          <a:latin typeface="+mn-lt"/>
        </a:defRPr>
      </a:lvl5pPr>
      <a:lvl6pPr marL="2513558" indent="-228506" algn="l" rtl="0" fontAlgn="base">
        <a:spcBef>
          <a:spcPct val="20000"/>
        </a:spcBef>
        <a:spcAft>
          <a:spcPct val="0"/>
        </a:spcAft>
        <a:buChar char="»"/>
        <a:defRPr sz="2000">
          <a:solidFill>
            <a:schemeClr val="tx1"/>
          </a:solidFill>
          <a:latin typeface="+mn-lt"/>
        </a:defRPr>
      </a:lvl6pPr>
      <a:lvl7pPr marL="2970568" indent="-228506" algn="l" rtl="0" fontAlgn="base">
        <a:spcBef>
          <a:spcPct val="20000"/>
        </a:spcBef>
        <a:spcAft>
          <a:spcPct val="0"/>
        </a:spcAft>
        <a:buChar char="»"/>
        <a:defRPr sz="2000">
          <a:solidFill>
            <a:schemeClr val="tx1"/>
          </a:solidFill>
          <a:latin typeface="+mn-lt"/>
        </a:defRPr>
      </a:lvl7pPr>
      <a:lvl8pPr marL="3427579" indent="-228506" algn="l" rtl="0" fontAlgn="base">
        <a:spcBef>
          <a:spcPct val="20000"/>
        </a:spcBef>
        <a:spcAft>
          <a:spcPct val="0"/>
        </a:spcAft>
        <a:buChar char="»"/>
        <a:defRPr sz="2000">
          <a:solidFill>
            <a:schemeClr val="tx1"/>
          </a:solidFill>
          <a:latin typeface="+mn-lt"/>
        </a:defRPr>
      </a:lvl8pPr>
      <a:lvl9pPr marL="3884589" indent="-22850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4685-CA29-45A3-865A-FB705DCE8B3D}" type="datetimeFigureOut">
              <a:rPr lang="en-US" smtClean="0">
                <a:solidFill>
                  <a:prstClr val="black">
                    <a:tint val="75000"/>
                  </a:prstClr>
                </a:solidFill>
                <a:latin typeface="Calibri"/>
              </a:rPr>
              <a:pPr fontAlgn="auto">
                <a:spcBef>
                  <a:spcPts val="0"/>
                </a:spcBef>
                <a:spcAft>
                  <a:spcPts val="0"/>
                </a:spcAft>
              </a:pPr>
              <a:t>11/13/2017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62A70F-9928-4326-8BB5-733B462E11A5}"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41723530"/>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1E73CAF6-FED7-4CE0-A26D-28D20AF049E8}" type="datetimeFigureOut">
              <a:rPr lang="en-US"/>
              <a:pPr>
                <a:defRPr/>
              </a:pPr>
              <a:t>11/13/2017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7CA3AF51-76E1-491D-BAC5-22B61C15EDF5}" type="slidenum">
              <a:rPr lang="en-US"/>
              <a:pPr>
                <a:defRPr/>
              </a:pPr>
              <a:t>‹#›</a:t>
            </a:fld>
            <a:endParaRPr lang="en-US" dirty="0"/>
          </a:p>
        </p:txBody>
      </p:sp>
    </p:spTree>
    <p:extLst>
      <p:ext uri="{BB962C8B-B14F-4D97-AF65-F5344CB8AC3E}">
        <p14:creationId xmlns:p14="http://schemas.microsoft.com/office/powerpoint/2010/main" val="3656793307"/>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defTabSz="762000">
              <a:defRPr sz="1400" i="0">
                <a:latin typeface="Times New Roman" pitchFamily="18" charset="0"/>
              </a:defRPr>
            </a:lvl1pPr>
          </a:lstStyle>
          <a:p>
            <a:pPr eaLnBrk="0" fontAlgn="base" hangingPunct="0">
              <a:spcBef>
                <a:spcPct val="0"/>
              </a:spcBef>
              <a:spcAft>
                <a:spcPct val="0"/>
              </a:spcAft>
            </a:pPr>
            <a:fld id="{C44BDC99-6BCD-4221-98BA-C4E6D11D5CD6}" type="datetime1">
              <a:rPr lang="en-US" smtClean="0">
                <a:solidFill>
                  <a:srgbClr val="FFFFFF"/>
                </a:solidFill>
              </a:rPr>
              <a:pPr eaLnBrk="0" fontAlgn="base" hangingPunct="0">
                <a:spcBef>
                  <a:spcPct val="0"/>
                </a:spcBef>
                <a:spcAft>
                  <a:spcPct val="0"/>
                </a:spcAft>
              </a:pPr>
              <a:t>11/13/2017</a:t>
            </a:fld>
            <a:endParaRPr lang="en-US" dirty="0">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defTabSz="762000">
              <a:defRPr sz="1400" i="0">
                <a:latin typeface="Times New Roman" pitchFamily="18" charset="0"/>
              </a:defRPr>
            </a:lvl1pPr>
          </a:lstStyle>
          <a:p>
            <a:pPr algn="ctr" eaLnBrk="0" fontAlgn="base" hangingPunct="0">
              <a:spcBef>
                <a:spcPct val="0"/>
              </a:spcBef>
              <a:spcAft>
                <a:spcPct val="0"/>
              </a:spcAft>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defTabSz="762000">
              <a:defRPr sz="1400" i="0">
                <a:latin typeface="Times New Roman" pitchFamily="18" charset="0"/>
              </a:defRPr>
            </a:lvl1pPr>
          </a:lstStyle>
          <a:p>
            <a:pPr eaLnBrk="0" fontAlgn="base" hangingPunct="0">
              <a:spcBef>
                <a:spcPct val="0"/>
              </a:spcBef>
              <a:spcAft>
                <a:spcPct val="0"/>
              </a:spcAft>
            </a:pPr>
            <a:fld id="{5F4C975C-4679-4B36-A869-342D6B3A6BB4}" type="slidenum">
              <a:rPr lang="en-US">
                <a:solidFill>
                  <a:srgbClr val="FFFFFF"/>
                </a:solidFill>
              </a:rPr>
              <a:pPr eaLnBrk="0" fontAlgn="base" hangingPunct="0">
                <a:spcBef>
                  <a:spcPct val="0"/>
                </a:spcBef>
                <a:spcAft>
                  <a:spcPct val="0"/>
                </a:spcAft>
              </a:pPr>
              <a:t>‹#›</a:t>
            </a:fld>
            <a:endParaRPr lang="en-US" dirty="0">
              <a:solidFill>
                <a:srgbClr val="FFFFFF"/>
              </a:solidFill>
            </a:endParaRPr>
          </a:p>
        </p:txBody>
      </p:sp>
    </p:spTree>
    <p:extLst>
      <p:ext uri="{BB962C8B-B14F-4D97-AF65-F5344CB8AC3E}">
        <p14:creationId xmlns:p14="http://schemas.microsoft.com/office/powerpoint/2010/main" val="1750082367"/>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Lst>
  <p:transition spd="slow"/>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Arial" charset="0"/>
        </a:defRPr>
      </a:lvl2pPr>
      <a:lvl3pPr algn="ctr" defTabSz="762000" rtl="0" eaLnBrk="0" fontAlgn="base" hangingPunct="0">
        <a:spcBef>
          <a:spcPct val="0"/>
        </a:spcBef>
        <a:spcAft>
          <a:spcPct val="0"/>
        </a:spcAft>
        <a:defRPr sz="4400">
          <a:solidFill>
            <a:schemeClr val="tx2"/>
          </a:solidFill>
          <a:latin typeface="Arial" charset="0"/>
        </a:defRPr>
      </a:lvl3pPr>
      <a:lvl4pPr algn="ctr" defTabSz="762000" rtl="0" eaLnBrk="0" fontAlgn="base" hangingPunct="0">
        <a:spcBef>
          <a:spcPct val="0"/>
        </a:spcBef>
        <a:spcAft>
          <a:spcPct val="0"/>
        </a:spcAft>
        <a:defRPr sz="4400">
          <a:solidFill>
            <a:schemeClr val="tx2"/>
          </a:solidFill>
          <a:latin typeface="Arial" charset="0"/>
        </a:defRPr>
      </a:lvl4pPr>
      <a:lvl5pPr algn="ctr" defTabSz="762000" rtl="0" eaLnBrk="0" fontAlgn="base" hangingPunct="0">
        <a:spcBef>
          <a:spcPct val="0"/>
        </a:spcBef>
        <a:spcAft>
          <a:spcPct val="0"/>
        </a:spcAft>
        <a:defRPr sz="4400">
          <a:solidFill>
            <a:schemeClr val="tx2"/>
          </a:solidFill>
          <a:latin typeface="Arial" charset="0"/>
        </a:defRPr>
      </a:lvl5pPr>
      <a:lvl6pPr marL="457200" algn="ctr" defTabSz="762000" rtl="0" eaLnBrk="0" fontAlgn="base" hangingPunct="0">
        <a:spcBef>
          <a:spcPct val="0"/>
        </a:spcBef>
        <a:spcAft>
          <a:spcPct val="0"/>
        </a:spcAft>
        <a:defRPr sz="4400">
          <a:solidFill>
            <a:schemeClr val="tx2"/>
          </a:solidFill>
          <a:latin typeface="Arial" charset="0"/>
        </a:defRPr>
      </a:lvl6pPr>
      <a:lvl7pPr marL="914400" algn="ctr" defTabSz="762000" rtl="0" eaLnBrk="0" fontAlgn="base" hangingPunct="0">
        <a:spcBef>
          <a:spcPct val="0"/>
        </a:spcBef>
        <a:spcAft>
          <a:spcPct val="0"/>
        </a:spcAft>
        <a:defRPr sz="4400">
          <a:solidFill>
            <a:schemeClr val="tx2"/>
          </a:solidFill>
          <a:latin typeface="Arial" charset="0"/>
        </a:defRPr>
      </a:lvl7pPr>
      <a:lvl8pPr marL="1371600" algn="ctr" defTabSz="762000" rtl="0" eaLnBrk="0" fontAlgn="base" hangingPunct="0">
        <a:spcBef>
          <a:spcPct val="0"/>
        </a:spcBef>
        <a:spcAft>
          <a:spcPct val="0"/>
        </a:spcAft>
        <a:defRPr sz="4400">
          <a:solidFill>
            <a:schemeClr val="tx2"/>
          </a:solidFill>
          <a:latin typeface="Arial" charset="0"/>
        </a:defRPr>
      </a:lvl8pPr>
      <a:lvl9pPr marL="1828800" algn="ctr" defTabSz="762000" rtl="0" eaLnBrk="0" fontAlgn="base" hangingPunct="0">
        <a:spcBef>
          <a:spcPct val="0"/>
        </a:spcBef>
        <a:spcAft>
          <a:spcPct val="0"/>
        </a:spcAft>
        <a:defRPr sz="4400">
          <a:solidFill>
            <a:schemeClr val="tx2"/>
          </a:solidFill>
          <a:latin typeface="Arial"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FB39C-A7DE-44B2-8EC5-A6642513B006}" type="slidenum">
              <a:rPr lang="en-US" smtClean="0"/>
              <a:pPr/>
              <a:t>‹#›</a:t>
            </a:fld>
            <a:endParaRPr lang="en-US" dirty="0"/>
          </a:p>
        </p:txBody>
      </p:sp>
    </p:spTree>
    <p:extLst>
      <p:ext uri="{BB962C8B-B14F-4D97-AF65-F5344CB8AC3E}">
        <p14:creationId xmlns:p14="http://schemas.microsoft.com/office/powerpoint/2010/main" val="1938248241"/>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99"/>
                </a:solidFill>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99"/>
                </a:solidFill>
                <a:latin typeface="Arial" charset="0"/>
              </a:defRPr>
            </a:lvl1pPr>
          </a:lstStyle>
          <a:p>
            <a:pPr>
              <a:defRPr/>
            </a:pPr>
            <a:endParaRPr lang="en-US" dirty="0"/>
          </a:p>
        </p:txBody>
      </p:sp>
    </p:spTree>
    <p:extLst>
      <p:ext uri="{BB962C8B-B14F-4D97-AF65-F5344CB8AC3E}">
        <p14:creationId xmlns:p14="http://schemas.microsoft.com/office/powerpoint/2010/main" val="1899335300"/>
      </p:ext>
    </p:extLst>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462" y="107577"/>
            <a:ext cx="8624047" cy="883024"/>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264462" y="1166999"/>
            <a:ext cx="8624047" cy="47766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latin typeface="Calibri" panose="020F0502020204030204" pitchFamily="34" charset="0"/>
                <a:cs typeface="Calibri" panose="020F0502020204030204" pitchFamily="34" charset="0"/>
              </a:defRPr>
            </a:lvl1pPr>
          </a:lstStyle>
          <a:p>
            <a:fld id="{C0193B8A-B92D-4B1F-99AC-6D396B696FF6}" type="datetime1">
              <a:rPr lang="en-US" smtClean="0">
                <a:solidFill>
                  <a:srgbClr val="EAEAE8"/>
                </a:solidFill>
              </a:rPr>
              <a:t>11/13/2017</a:t>
            </a:fld>
            <a:endParaRPr lang="en-US">
              <a:solidFill>
                <a:srgbClr val="EAEAE8"/>
              </a:solidFill>
            </a:endParaRPr>
          </a:p>
        </p:txBody>
      </p:sp>
      <p:sp>
        <p:nvSpPr>
          <p:cNvPr id="5" name="Footer Placeholder 4"/>
          <p:cNvSpPr>
            <a:spLocks noGrp="1"/>
          </p:cNvSpPr>
          <p:nvPr>
            <p:ph type="ftr" sz="quarter" idx="3"/>
          </p:nvPr>
        </p:nvSpPr>
        <p:spPr>
          <a:xfrm>
            <a:off x="264460" y="6275668"/>
            <a:ext cx="4840941" cy="365125"/>
          </a:xfrm>
          <a:prstGeom prst="rect">
            <a:avLst/>
          </a:prstGeom>
        </p:spPr>
        <p:txBody>
          <a:bodyPr vert="horz" lIns="91440" tIns="45720" rIns="91440" bIns="45720" rtlCol="0" anchor="ctr"/>
          <a:lstStyle>
            <a:lvl1pPr algn="l">
              <a:defRPr sz="1200">
                <a:solidFill>
                  <a:schemeClr val="bg1"/>
                </a:solidFill>
                <a:latin typeface="Calibri" panose="020F0502020204030204" pitchFamily="34" charset="0"/>
                <a:cs typeface="Calibri" panose="020F0502020204030204" pitchFamily="34" charset="0"/>
              </a:defRPr>
            </a:lvl1pPr>
          </a:lstStyle>
          <a:p>
            <a:endParaRPr lang="en-US" dirty="0">
              <a:solidFill>
                <a:srgbClr val="EAEAE8"/>
              </a:solidFill>
            </a:endParaRPr>
          </a:p>
        </p:txBody>
      </p:sp>
      <p:sp>
        <p:nvSpPr>
          <p:cNvPr id="6" name="Slide Number Placeholder 5"/>
          <p:cNvSpPr>
            <a:spLocks noGrp="1"/>
          </p:cNvSpPr>
          <p:nvPr>
            <p:ph type="sldNum" sz="quarter" idx="4"/>
          </p:nvPr>
        </p:nvSpPr>
        <p:spPr>
          <a:xfrm>
            <a:off x="7897907" y="6275668"/>
            <a:ext cx="990600" cy="365125"/>
          </a:xfrm>
          <a:prstGeom prst="rect">
            <a:avLst/>
          </a:prstGeom>
        </p:spPr>
        <p:txBody>
          <a:bodyPr vert="horz" lIns="91440" tIns="45720" rIns="91440" bIns="45720" rtlCol="0" anchor="ctr"/>
          <a:lstStyle>
            <a:lvl1pPr algn="r">
              <a:defRPr sz="2000">
                <a:solidFill>
                  <a:schemeClr val="bg1"/>
                </a:solidFill>
                <a:latin typeface="Calibri" panose="020F0502020204030204" pitchFamily="34" charset="0"/>
                <a:cs typeface="Calibri" panose="020F0502020204030204" pitchFamily="34" charset="0"/>
              </a:defRPr>
            </a:lvl1pPr>
          </a:lstStyle>
          <a:p>
            <a:fld id="{621A1BA8-53E6-443D-A4B8-5F287E3A065C}" type="slidenum">
              <a:rPr lang="en-US" smtClean="0">
                <a:solidFill>
                  <a:srgbClr val="EAEAE8"/>
                </a:solidFill>
              </a:rPr>
              <a:pPr/>
              <a:t>‹#›</a:t>
            </a:fld>
            <a:endParaRPr lang="en-US">
              <a:solidFill>
                <a:srgbClr val="EAEAE8"/>
              </a:solidFill>
            </a:endParaRPr>
          </a:p>
        </p:txBody>
      </p:sp>
    </p:spTree>
    <p:extLst>
      <p:ext uri="{BB962C8B-B14F-4D97-AF65-F5344CB8AC3E}">
        <p14:creationId xmlns:p14="http://schemas.microsoft.com/office/powerpoint/2010/main" val="3860600371"/>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Lst>
  <p:hf hdr="0" ftr="0" dt="0"/>
  <p:txStyles>
    <p:titleStyle>
      <a:lvl1pPr algn="ctr" defTabSz="914354" rtl="0" eaLnBrk="1" latinLnBrk="0" hangingPunct="1">
        <a:spcBef>
          <a:spcPct val="0"/>
        </a:spcBef>
        <a:buNone/>
        <a:defRPr sz="4400" kern="1200">
          <a:solidFill>
            <a:srgbClr val="FFFF00"/>
          </a:solidFill>
          <a:latin typeface="Calibri" panose="020F0502020204030204" pitchFamily="34" charset="0"/>
          <a:ea typeface="+mj-ea"/>
          <a:cs typeface="Calibri" panose="020F0502020204030204" pitchFamily="34" charset="0"/>
        </a:defRPr>
      </a:lvl1pPr>
    </p:titleStyle>
    <p:bodyStyle>
      <a:lvl1pPr marL="349234" indent="-349234" algn="l" defTabSz="914354" rtl="0" eaLnBrk="1" latinLnBrk="0" hangingPunct="1">
        <a:spcBef>
          <a:spcPts val="2000"/>
        </a:spcBef>
        <a:buClr>
          <a:schemeClr val="bg1"/>
        </a:buClr>
        <a:buSzPct val="110000"/>
        <a:buFont typeface="Wingdings 2" panose="05020102010507070707" pitchFamily="18" charset="2"/>
        <a:buChar char=""/>
        <a:defRPr sz="2400" kern="1200">
          <a:solidFill>
            <a:schemeClr val="bg1"/>
          </a:solidFill>
          <a:latin typeface="Calibri" panose="020F0502020204030204" pitchFamily="34" charset="0"/>
          <a:ea typeface="+mn-ea"/>
          <a:cs typeface="Calibri" panose="020F0502020204030204" pitchFamily="34" charset="0"/>
        </a:defRPr>
      </a:lvl1pPr>
      <a:lvl2pPr marL="685766" indent="-336534" algn="l" defTabSz="914354" rtl="0" eaLnBrk="1" latinLnBrk="0" hangingPunct="1">
        <a:spcBef>
          <a:spcPts val="600"/>
        </a:spcBef>
        <a:buClr>
          <a:schemeClr val="bg1"/>
        </a:buClr>
        <a:buSzPct val="110000"/>
        <a:buFont typeface="Wingdings 2" panose="05020102010507070707" pitchFamily="18" charset="2"/>
        <a:buChar char=""/>
        <a:defRPr sz="2200" kern="1200">
          <a:solidFill>
            <a:schemeClr val="bg1"/>
          </a:solidFill>
          <a:latin typeface="Calibri" panose="020F0502020204030204" pitchFamily="34" charset="0"/>
          <a:ea typeface="+mn-ea"/>
          <a:cs typeface="Calibri" panose="020F0502020204030204" pitchFamily="34" charset="0"/>
        </a:defRPr>
      </a:lvl2pPr>
      <a:lvl3pPr marL="968326" indent="-282561" algn="l" defTabSz="914354" rtl="0" eaLnBrk="1" latinLnBrk="0" hangingPunct="1">
        <a:spcBef>
          <a:spcPts val="600"/>
        </a:spcBef>
        <a:buClr>
          <a:schemeClr val="bg1"/>
        </a:buClr>
        <a:buSzPct val="110000"/>
        <a:buFont typeface="Wingdings 2" panose="05020102010507070707" pitchFamily="18" charset="2"/>
        <a:buChar char=""/>
        <a:defRPr sz="2000" kern="1200">
          <a:solidFill>
            <a:schemeClr val="bg1"/>
          </a:solidFill>
          <a:latin typeface="Calibri" panose="020F0502020204030204" pitchFamily="34" charset="0"/>
          <a:ea typeface="+mn-ea"/>
          <a:cs typeface="Calibri" panose="020F0502020204030204" pitchFamily="34" charset="0"/>
        </a:defRPr>
      </a:lvl3pPr>
      <a:lvl4pPr marL="1263587" indent="-295259" algn="l" defTabSz="914354" rtl="0" eaLnBrk="1" latinLnBrk="0" hangingPunct="1">
        <a:spcBef>
          <a:spcPts val="600"/>
        </a:spcBef>
        <a:buClr>
          <a:schemeClr val="bg1"/>
        </a:buClr>
        <a:buSzPct val="110000"/>
        <a:buFont typeface="Wingdings 2" panose="05020102010507070707" pitchFamily="18" charset="2"/>
        <a:buChar char=""/>
        <a:defRPr sz="1800" kern="1200">
          <a:solidFill>
            <a:schemeClr val="bg1"/>
          </a:solidFill>
          <a:latin typeface="Calibri" panose="020F0502020204030204" pitchFamily="34" charset="0"/>
          <a:ea typeface="+mn-ea"/>
          <a:cs typeface="Calibri" panose="020F0502020204030204" pitchFamily="34" charset="0"/>
        </a:defRPr>
      </a:lvl4pPr>
      <a:lvl5pPr marL="1546148" indent="-282561" algn="l" defTabSz="914354" rtl="0" eaLnBrk="1" latinLnBrk="0" hangingPunct="1">
        <a:spcBef>
          <a:spcPts val="600"/>
        </a:spcBef>
        <a:buClr>
          <a:schemeClr val="bg1"/>
        </a:buClr>
        <a:buSzPct val="110000"/>
        <a:buFont typeface="Wingdings 2" panose="05020102010507070707" pitchFamily="18" charset="2"/>
        <a:buChar char=""/>
        <a:defRPr sz="1800" kern="1200">
          <a:solidFill>
            <a:schemeClr val="bg1"/>
          </a:solidFill>
          <a:latin typeface="Calibri" panose="020F0502020204030204" pitchFamily="34" charset="0"/>
          <a:ea typeface="+mn-ea"/>
          <a:cs typeface="Calibri" panose="020F0502020204030204" pitchFamily="34" charset="0"/>
        </a:defRPr>
      </a:lvl5pPr>
      <a:lvl6pPr marL="1828709" indent="-282561" algn="l" defTabSz="914354"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619" indent="-282561" algn="l" defTabSz="914354"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593" indent="-282561" algn="l" defTabSz="914354"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091" indent="-282561" algn="l" defTabSz="914354"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8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0.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07.xml"/><Relationship Id="rId5" Type="http://schemas.openxmlformats.org/officeDocument/2006/relationships/image" Target="../media/image41.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0.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541338" y="152400"/>
            <a:ext cx="8602662" cy="1219200"/>
          </a:xfrm>
        </p:spPr>
        <p:txBody>
          <a:bodyPr/>
          <a:lstStyle/>
          <a:p>
            <a:pPr defTabSz="762000" eaLnBrk="1" hangingPunct="1"/>
            <a:br>
              <a:rPr lang="en-US" dirty="0"/>
            </a:br>
            <a:br>
              <a:rPr lang="en-US" dirty="0"/>
            </a:br>
            <a:endParaRPr lang="en-US" dirty="0"/>
          </a:p>
        </p:txBody>
      </p:sp>
      <p:sp>
        <p:nvSpPr>
          <p:cNvPr id="7171" name="Rectangle 3"/>
          <p:cNvSpPr>
            <a:spLocks noGrp="1" noChangeArrowheads="1"/>
          </p:cNvSpPr>
          <p:nvPr>
            <p:ph type="subTitle" idx="1"/>
          </p:nvPr>
        </p:nvSpPr>
        <p:spPr>
          <a:xfrm>
            <a:off x="435769" y="4114800"/>
            <a:ext cx="8001000" cy="838200"/>
          </a:xfrm>
        </p:spPr>
        <p:txBody>
          <a:bodyPr/>
          <a:lstStyle/>
          <a:p>
            <a:pPr defTabSz="762000" eaLnBrk="1" hangingPunct="1">
              <a:lnSpc>
                <a:spcPct val="80000"/>
              </a:lnSpc>
            </a:pPr>
            <a:endParaRPr lang="en-US" sz="300" dirty="0">
              <a:solidFill>
                <a:srgbClr val="00CCFF"/>
              </a:solidFill>
            </a:endParaRPr>
          </a:p>
          <a:p>
            <a:pPr defTabSz="762000" eaLnBrk="1" hangingPunct="1">
              <a:lnSpc>
                <a:spcPct val="80000"/>
              </a:lnSpc>
            </a:pPr>
            <a:r>
              <a:rPr lang="en-US" sz="2400" dirty="0">
                <a:solidFill>
                  <a:srgbClr val="00CCFF"/>
                </a:solidFill>
              </a:rPr>
              <a:t>Piotr J. Slomka, PhD, FACC</a:t>
            </a:r>
          </a:p>
          <a:p>
            <a:pPr defTabSz="762000" eaLnBrk="1" hangingPunct="1">
              <a:lnSpc>
                <a:spcPct val="80000"/>
              </a:lnSpc>
            </a:pPr>
            <a:r>
              <a:rPr lang="en-US" sz="2400" dirty="0">
                <a:solidFill>
                  <a:srgbClr val="00CCFF"/>
                </a:solidFill>
              </a:rPr>
              <a:t>Scientist , Artificial Intelligence in Medicine </a:t>
            </a:r>
          </a:p>
          <a:p>
            <a:pPr defTabSz="762000" eaLnBrk="1" hangingPunct="1">
              <a:lnSpc>
                <a:spcPct val="80000"/>
              </a:lnSpc>
            </a:pPr>
            <a:r>
              <a:rPr lang="en-US" sz="2400" dirty="0">
                <a:solidFill>
                  <a:srgbClr val="00CCFF"/>
                </a:solidFill>
              </a:rPr>
              <a:t>C</a:t>
            </a:r>
            <a:r>
              <a:rPr lang="pl-PL" sz="2400" dirty="0">
                <a:solidFill>
                  <a:srgbClr val="00CCFF"/>
                </a:solidFill>
              </a:rPr>
              <a:t>edars Sinai Medical Center</a:t>
            </a:r>
            <a:endParaRPr lang="en-US" sz="2400" dirty="0">
              <a:solidFill>
                <a:srgbClr val="00CCFF"/>
              </a:solidFill>
            </a:endParaRPr>
          </a:p>
          <a:p>
            <a:pPr defTabSz="762000" eaLnBrk="1" hangingPunct="1">
              <a:lnSpc>
                <a:spcPct val="80000"/>
              </a:lnSpc>
            </a:pPr>
            <a:r>
              <a:rPr lang="en-US" sz="2400" dirty="0">
                <a:solidFill>
                  <a:srgbClr val="00CCFF"/>
                </a:solidFill>
              </a:rPr>
              <a:t>Professor of Medicine, UCLA school of Medicine</a:t>
            </a:r>
          </a:p>
          <a:p>
            <a:pPr defTabSz="762000" eaLnBrk="1" hangingPunct="1">
              <a:lnSpc>
                <a:spcPct val="80000"/>
              </a:lnSpc>
            </a:pPr>
            <a:endParaRPr lang="en-US" sz="2400" dirty="0"/>
          </a:p>
          <a:p>
            <a:pPr defTabSz="762000" eaLnBrk="1" hangingPunct="1">
              <a:lnSpc>
                <a:spcPct val="80000"/>
              </a:lnSpc>
            </a:pPr>
            <a:endParaRPr lang="en-US" sz="2400" baseline="30000" dirty="0"/>
          </a:p>
        </p:txBody>
      </p:sp>
      <p:sp>
        <p:nvSpPr>
          <p:cNvPr id="7172" name="Rectangle 4"/>
          <p:cNvSpPr>
            <a:spLocks noChangeArrowheads="1"/>
          </p:cNvSpPr>
          <p:nvPr/>
        </p:nvSpPr>
        <p:spPr bwMode="auto">
          <a:xfrm>
            <a:off x="1150938" y="5983288"/>
            <a:ext cx="1949450" cy="403225"/>
          </a:xfrm>
          <a:prstGeom prst="rect">
            <a:avLst/>
          </a:prstGeom>
          <a:noFill/>
          <a:ln w="9525">
            <a:noFill/>
            <a:miter lim="800000"/>
            <a:headEnd/>
            <a:tailEnd/>
          </a:ln>
        </p:spPr>
        <p:txBody>
          <a:bodyPr wrap="none" anchor="ctr"/>
          <a:lstStyle/>
          <a:p>
            <a:endParaRPr lang="en-US" dirty="0"/>
          </a:p>
        </p:txBody>
      </p:sp>
      <p:sp>
        <p:nvSpPr>
          <p:cNvPr id="7173" name="Rectangle 5"/>
          <p:cNvSpPr>
            <a:spLocks noChangeArrowheads="1"/>
          </p:cNvSpPr>
          <p:nvPr/>
        </p:nvSpPr>
        <p:spPr bwMode="auto">
          <a:xfrm>
            <a:off x="3646488" y="5983288"/>
            <a:ext cx="2960687" cy="403225"/>
          </a:xfrm>
          <a:prstGeom prst="rect">
            <a:avLst/>
          </a:prstGeom>
          <a:noFill/>
          <a:ln w="9525">
            <a:noFill/>
            <a:miter lim="800000"/>
            <a:headEnd/>
            <a:tailEnd/>
          </a:ln>
        </p:spPr>
        <p:txBody>
          <a:bodyPr wrap="none" anchor="ctr"/>
          <a:lstStyle/>
          <a:p>
            <a:endParaRPr lang="en-US" dirty="0"/>
          </a:p>
        </p:txBody>
      </p:sp>
      <p:sp>
        <p:nvSpPr>
          <p:cNvPr id="7174" name="Rectangle 6"/>
          <p:cNvSpPr>
            <a:spLocks noChangeArrowheads="1"/>
          </p:cNvSpPr>
          <p:nvPr/>
        </p:nvSpPr>
        <p:spPr bwMode="auto">
          <a:xfrm>
            <a:off x="609600" y="6156325"/>
            <a:ext cx="7653338" cy="400110"/>
          </a:xfrm>
          <a:prstGeom prst="rect">
            <a:avLst/>
          </a:prstGeom>
          <a:noFill/>
          <a:ln w="9525">
            <a:noFill/>
            <a:miter lim="800000"/>
            <a:headEnd/>
            <a:tailEnd/>
          </a:ln>
        </p:spPr>
        <p:txBody>
          <a:bodyPr>
            <a:spAutoFit/>
          </a:bodyPr>
          <a:lstStyle/>
          <a:p>
            <a:pPr algn="ctr"/>
            <a:r>
              <a:rPr lang="en-US" sz="2000" dirty="0"/>
              <a:t>Cedars-Sinai Medical Center </a:t>
            </a:r>
          </a:p>
        </p:txBody>
      </p:sp>
      <p:pic>
        <p:nvPicPr>
          <p:cNvPr id="7175" name="Picture 7" descr="csmc_logo1"/>
          <p:cNvPicPr>
            <a:picLocks noChangeAspect="1" noChangeArrowheads="1"/>
          </p:cNvPicPr>
          <p:nvPr/>
        </p:nvPicPr>
        <p:blipFill>
          <a:blip r:embed="rId3" cstate="print"/>
          <a:srcRect/>
          <a:stretch>
            <a:fillRect/>
          </a:stretch>
        </p:blipFill>
        <p:spPr bwMode="auto">
          <a:xfrm>
            <a:off x="0" y="5715000"/>
            <a:ext cx="2938463" cy="466725"/>
          </a:xfrm>
          <a:prstGeom prst="rect">
            <a:avLst/>
          </a:prstGeom>
          <a:noFill/>
          <a:ln w="9525">
            <a:noFill/>
            <a:miter lim="800000"/>
            <a:headEnd/>
            <a:tailEnd/>
          </a:ln>
        </p:spPr>
      </p:pic>
      <p:pic>
        <p:nvPicPr>
          <p:cNvPr id="7176" name="Picture 8" descr="kiran 177"/>
          <p:cNvPicPr>
            <a:picLocks noChangeAspect="1" noChangeArrowheads="1"/>
          </p:cNvPicPr>
          <p:nvPr/>
        </p:nvPicPr>
        <p:blipFill>
          <a:blip r:embed="rId4" cstate="print"/>
          <a:srcRect/>
          <a:stretch>
            <a:fillRect/>
          </a:stretch>
        </p:blipFill>
        <p:spPr bwMode="auto">
          <a:xfrm>
            <a:off x="284162" y="1739840"/>
            <a:ext cx="2370138" cy="2000250"/>
          </a:xfrm>
          <a:prstGeom prst="rect">
            <a:avLst/>
          </a:prstGeom>
          <a:noFill/>
          <a:ln w="9525">
            <a:noFill/>
            <a:miter lim="800000"/>
            <a:headEnd/>
            <a:tailEnd/>
          </a:ln>
        </p:spPr>
      </p:pic>
      <p:sp>
        <p:nvSpPr>
          <p:cNvPr id="7178" name="Text Box 11"/>
          <p:cNvSpPr txBox="1">
            <a:spLocks noChangeArrowheads="1"/>
          </p:cNvSpPr>
          <p:nvPr/>
        </p:nvSpPr>
        <p:spPr bwMode="auto">
          <a:xfrm>
            <a:off x="0" y="401778"/>
            <a:ext cx="9144000" cy="1261884"/>
          </a:xfrm>
          <a:prstGeom prst="rect">
            <a:avLst/>
          </a:prstGeom>
          <a:noFill/>
          <a:ln w="9525">
            <a:noFill/>
            <a:miter lim="800000"/>
            <a:headEnd/>
            <a:tailEnd/>
          </a:ln>
        </p:spPr>
        <p:txBody>
          <a:bodyPr wrap="square">
            <a:spAutoFit/>
          </a:bodyPr>
          <a:lstStyle/>
          <a:p>
            <a:pPr algn="ctr"/>
            <a:r>
              <a:rPr lang="en-US" dirty="0">
                <a:solidFill>
                  <a:srgbClr val="FFFF00"/>
                </a:solidFill>
              </a:rPr>
              <a:t>Machine learning improves image analysis, diagnosis and prognostic risk assessment in cardiac imaging:  an update”</a:t>
            </a:r>
          </a:p>
          <a:p>
            <a:pPr algn="ctr"/>
            <a:endParaRPr lang="pl-PL" sz="2800" dirty="0">
              <a:solidFill>
                <a:srgbClr val="FFFF00"/>
              </a:solidFill>
            </a:endParaRPr>
          </a:p>
        </p:txBody>
      </p:sp>
      <p:sp>
        <p:nvSpPr>
          <p:cNvPr id="7179" name="Text Box 12"/>
          <p:cNvSpPr txBox="1">
            <a:spLocks noChangeArrowheads="1"/>
          </p:cNvSpPr>
          <p:nvPr/>
        </p:nvSpPr>
        <p:spPr bwMode="auto">
          <a:xfrm>
            <a:off x="3200399" y="5699125"/>
            <a:ext cx="3375025" cy="457200"/>
          </a:xfrm>
          <a:prstGeom prst="rect">
            <a:avLst/>
          </a:prstGeom>
          <a:noFill/>
          <a:ln w="9525">
            <a:noFill/>
            <a:miter lim="800000"/>
            <a:headEnd/>
            <a:tailEnd/>
          </a:ln>
        </p:spPr>
        <p:txBody>
          <a:bodyPr wrap="none">
            <a:spAutoFit/>
          </a:bodyPr>
          <a:lstStyle/>
          <a:p>
            <a:r>
              <a:rPr lang="en-US" dirty="0"/>
              <a:t>Piotr.Slomka@cshs.org</a:t>
            </a:r>
          </a:p>
        </p:txBody>
      </p:sp>
      <p:sp>
        <p:nvSpPr>
          <p:cNvPr id="11" name="Rectangle 10"/>
          <p:cNvSpPr>
            <a:spLocks noChangeArrowheads="1"/>
          </p:cNvSpPr>
          <p:nvPr/>
        </p:nvSpPr>
        <p:spPr bwMode="auto">
          <a:xfrm>
            <a:off x="2819400" y="1932452"/>
            <a:ext cx="6053137" cy="1631216"/>
          </a:xfrm>
          <a:prstGeom prst="rect">
            <a:avLst/>
          </a:prstGeom>
          <a:noFill/>
          <a:ln w="9525">
            <a:solidFill>
              <a:schemeClr val="tx1"/>
            </a:solidFill>
            <a:miter lim="800000"/>
            <a:headEnd/>
            <a:tailEnd/>
          </a:ln>
        </p:spPr>
        <p:txBody>
          <a:bodyPr wrap="square">
            <a:spAutoFit/>
          </a:bodyPr>
          <a:lstStyle/>
          <a:p>
            <a:pPr>
              <a:spcBef>
                <a:spcPct val="20000"/>
              </a:spcBef>
            </a:pPr>
            <a:r>
              <a:rPr lang="en-US" sz="2000" dirty="0">
                <a:solidFill>
                  <a:srgbClr val="FFFFFF"/>
                </a:solidFill>
              </a:rPr>
              <a:t>Some software described in this presentation is owned by  Cedars-Sinai Medical Center,  which receives or may receive  royalties from its licensing.   A minority portion of those royalties is shared by the authors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068" y="70628"/>
            <a:ext cx="8610600" cy="1143000"/>
          </a:xfrm>
        </p:spPr>
        <p:txBody>
          <a:bodyPr/>
          <a:lstStyle/>
          <a:p>
            <a:r>
              <a:rPr lang="pl-PL" sz="3000" dirty="0"/>
              <a:t>Uncertainty of validation</a:t>
            </a:r>
            <a:br>
              <a:rPr lang="pl-PL" sz="3000" dirty="0"/>
            </a:br>
            <a:r>
              <a:rPr lang="pl-PL" sz="3000" dirty="0"/>
              <a:t> </a:t>
            </a:r>
            <a:r>
              <a:rPr lang="pl-PL" sz="2000" dirty="0">
                <a:solidFill>
                  <a:schemeClr val="tx1"/>
                </a:solidFill>
              </a:rPr>
              <a:t>10-fold cross-validation (CV)</a:t>
            </a:r>
            <a:br>
              <a:rPr lang="pl-PL" sz="2000" dirty="0">
                <a:solidFill>
                  <a:schemeClr val="tx1"/>
                </a:solidFill>
              </a:rPr>
            </a:br>
            <a:r>
              <a:rPr lang="pl-PL" sz="2000" dirty="0">
                <a:solidFill>
                  <a:schemeClr val="tx1"/>
                </a:solidFill>
              </a:rPr>
              <a:t>versus traditional </a:t>
            </a:r>
            <a:r>
              <a:rPr lang="en-US" sz="2000" dirty="0">
                <a:solidFill>
                  <a:schemeClr val="tx1"/>
                </a:solidFill>
              </a:rPr>
              <a:t>(in medicine)  </a:t>
            </a:r>
            <a:r>
              <a:rPr lang="pl-PL" sz="2000" dirty="0">
                <a:solidFill>
                  <a:schemeClr val="tx1"/>
                </a:solidFill>
              </a:rPr>
              <a:t>split sample training/testing</a:t>
            </a:r>
            <a:r>
              <a:rPr lang="en-US" sz="2000" dirty="0">
                <a:solidFill>
                  <a:schemeClr val="tx1"/>
                </a:solidFill>
              </a:rPr>
              <a:t> </a:t>
            </a:r>
          </a:p>
        </p:txBody>
      </p:sp>
      <p:sp>
        <p:nvSpPr>
          <p:cNvPr id="5" name="TextBox 4"/>
          <p:cNvSpPr txBox="1"/>
          <p:nvPr/>
        </p:nvSpPr>
        <p:spPr>
          <a:xfrm>
            <a:off x="5029200" y="6396335"/>
            <a:ext cx="381546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400" b="0" i="0" u="none" strike="noStrike" kern="1200" cap="none" spc="0" normalizeH="0" baseline="0" noProof="0" dirty="0">
                <a:ln>
                  <a:noFill/>
                </a:ln>
                <a:solidFill>
                  <a:srgbClr val="FFFFFF"/>
                </a:solidFill>
                <a:effectLst/>
                <a:uLnTx/>
                <a:uFillTx/>
                <a:latin typeface="Arial" pitchFamily="34" charset="0"/>
                <a:ea typeface="+mn-ea"/>
                <a:cs typeface="+mn-cs"/>
              </a:rPr>
              <a:t>Singh et al (in preparation)</a:t>
            </a: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6" name="Picture 5"/>
          <p:cNvPicPr>
            <a:picLocks noChangeAspect="1"/>
          </p:cNvPicPr>
          <p:nvPr/>
        </p:nvPicPr>
        <p:blipFill>
          <a:blip r:embed="rId2"/>
          <a:stretch>
            <a:fillRect/>
          </a:stretch>
        </p:blipFill>
        <p:spPr>
          <a:xfrm>
            <a:off x="838200" y="1432531"/>
            <a:ext cx="7162800" cy="5059596"/>
          </a:xfrm>
          <a:prstGeom prst="rect">
            <a:avLst/>
          </a:prstGeom>
        </p:spPr>
      </p:pic>
      <p:sp>
        <p:nvSpPr>
          <p:cNvPr id="7" name="TextBox 6"/>
          <p:cNvSpPr txBox="1"/>
          <p:nvPr/>
        </p:nvSpPr>
        <p:spPr>
          <a:xfrm>
            <a:off x="1600200" y="1432531"/>
            <a:ext cx="1905000" cy="4001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000" b="0" i="0" u="none" strike="noStrike" kern="1200" cap="none" spc="0" normalizeH="0" baseline="0" noProof="0" dirty="0">
                <a:ln>
                  <a:noFill/>
                </a:ln>
                <a:solidFill>
                  <a:srgbClr val="080808"/>
                </a:solidFill>
                <a:effectLst/>
                <a:uLnTx/>
                <a:uFillTx/>
                <a:latin typeface="Arial" pitchFamily="34" charset="0"/>
                <a:ea typeface="+mn-ea"/>
                <a:cs typeface="+mn-cs"/>
              </a:rPr>
              <a:t>Split sample</a:t>
            </a:r>
            <a:endPar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sp>
        <p:nvSpPr>
          <p:cNvPr id="8" name="TextBox 7"/>
          <p:cNvSpPr txBox="1"/>
          <p:nvPr/>
        </p:nvSpPr>
        <p:spPr>
          <a:xfrm>
            <a:off x="4267200" y="3800397"/>
            <a:ext cx="38100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080808"/>
                </a:solidFill>
                <a:effectLst/>
                <a:uLnTx/>
                <a:uFillTx/>
                <a:latin typeface="Arial" pitchFamily="34" charset="0"/>
                <a:ea typeface="+mn-ea"/>
                <a:cs typeface="+mn-cs"/>
              </a:rPr>
              <a:t>N=700 100 random data split simulations with 4 ML algorithms </a:t>
            </a:r>
            <a:endParaRPr kumimoji="0" lang="en-US" sz="16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sp>
        <p:nvSpPr>
          <p:cNvPr id="9" name="TextBox 8"/>
          <p:cNvSpPr txBox="1"/>
          <p:nvPr/>
        </p:nvSpPr>
        <p:spPr>
          <a:xfrm>
            <a:off x="5254484" y="1436372"/>
            <a:ext cx="2057400" cy="4001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000" b="0" i="0" u="none" strike="noStrike" kern="1200" cap="none" spc="0" normalizeH="0" baseline="0" noProof="0" dirty="0">
                <a:ln>
                  <a:noFill/>
                </a:ln>
                <a:solidFill>
                  <a:srgbClr val="080808"/>
                </a:solidFill>
                <a:effectLst/>
                <a:uLnTx/>
                <a:uFillTx/>
                <a:latin typeface="Arial" pitchFamily="34" charset="0"/>
                <a:ea typeface="+mn-ea"/>
                <a:cs typeface="+mn-cs"/>
              </a:rPr>
              <a:t>10-fold  CV</a:t>
            </a:r>
            <a:endPar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sp>
        <p:nvSpPr>
          <p:cNvPr id="10" name="TextBox 9"/>
          <p:cNvSpPr txBox="1"/>
          <p:nvPr/>
        </p:nvSpPr>
        <p:spPr>
          <a:xfrm>
            <a:off x="1219200" y="3914745"/>
            <a:ext cx="2966332" cy="4001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000" b="0" i="0" u="none" strike="noStrike" kern="1200" cap="none" spc="0" normalizeH="0" baseline="0" noProof="0" dirty="0">
                <a:ln>
                  <a:noFill/>
                </a:ln>
                <a:solidFill>
                  <a:srgbClr val="080808"/>
                </a:solidFill>
                <a:effectLst/>
                <a:uLnTx/>
                <a:uFillTx/>
                <a:latin typeface="Arial" pitchFamily="34" charset="0"/>
                <a:ea typeface="+mn-ea"/>
                <a:cs typeface="+mn-cs"/>
              </a:rPr>
              <a:t>Repeated 10-fold  CV</a:t>
            </a:r>
            <a:endParaRPr kumimoji="0" lang="en-US" sz="2000" b="0" i="0" u="none" strike="noStrike" kern="1200" cap="none" spc="0" normalizeH="0" baseline="0" noProof="0" dirty="0">
              <a:ln>
                <a:noFill/>
              </a:ln>
              <a:solidFill>
                <a:srgbClr val="080808"/>
              </a:solidFill>
              <a:effectLst/>
              <a:uLnTx/>
              <a:uFillTx/>
              <a:latin typeface="Arial" pitchFamily="34" charset="0"/>
              <a:ea typeface="+mn-ea"/>
              <a:cs typeface="+mn-cs"/>
            </a:endParaRPr>
          </a:p>
        </p:txBody>
      </p:sp>
      <p:pic>
        <p:nvPicPr>
          <p:cNvPr id="11" name="Picture 10"/>
          <p:cNvPicPr>
            <a:picLocks noChangeAspect="1"/>
          </p:cNvPicPr>
          <p:nvPr/>
        </p:nvPicPr>
        <p:blipFill>
          <a:blip r:embed="rId3"/>
          <a:stretch>
            <a:fillRect/>
          </a:stretch>
        </p:blipFill>
        <p:spPr>
          <a:xfrm>
            <a:off x="4666974" y="4458658"/>
            <a:ext cx="2644910" cy="2216405"/>
          </a:xfrm>
          <a:prstGeom prst="rect">
            <a:avLst/>
          </a:prstGeom>
        </p:spPr>
      </p:pic>
      <p:sp>
        <p:nvSpPr>
          <p:cNvPr id="12" name="TextBox 11"/>
          <p:cNvSpPr txBox="1"/>
          <p:nvPr/>
        </p:nvSpPr>
        <p:spPr>
          <a:xfrm>
            <a:off x="2971800" y="2819400"/>
            <a:ext cx="960519"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pitchFamily="34" charset="0"/>
                <a:ea typeface="+mn-ea"/>
                <a:cs typeface="+mn-cs"/>
              </a:rPr>
              <a:t>min/max</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TextBox 12"/>
          <p:cNvSpPr txBox="1"/>
          <p:nvPr/>
        </p:nvSpPr>
        <p:spPr>
          <a:xfrm>
            <a:off x="6705600" y="2857483"/>
            <a:ext cx="960519"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pitchFamily="34" charset="0"/>
                <a:ea typeface="+mn-ea"/>
                <a:cs typeface="+mn-cs"/>
              </a:rPr>
              <a:t>min/max</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TextBox 13"/>
          <p:cNvSpPr txBox="1"/>
          <p:nvPr/>
        </p:nvSpPr>
        <p:spPr>
          <a:xfrm>
            <a:off x="2971799" y="5301614"/>
            <a:ext cx="960519"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pitchFamily="34" charset="0"/>
                <a:ea typeface="+mn-ea"/>
                <a:cs typeface="+mn-cs"/>
              </a:rPr>
              <a:t>min/max</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TextBox 2"/>
          <p:cNvSpPr txBox="1"/>
          <p:nvPr/>
        </p:nvSpPr>
        <p:spPr>
          <a:xfrm>
            <a:off x="1111181" y="4190394"/>
            <a:ext cx="279159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80808"/>
                </a:solidFill>
                <a:effectLst/>
                <a:uLnTx/>
                <a:uFillTx/>
                <a:latin typeface="Arial" pitchFamily="34" charset="0"/>
                <a:ea typeface="+mn-ea"/>
                <a:cs typeface="+mn-cs"/>
              </a:rPr>
              <a:t>Average of 100 split sample  divisions </a:t>
            </a:r>
          </a:p>
        </p:txBody>
      </p:sp>
      <p:sp>
        <p:nvSpPr>
          <p:cNvPr id="15" name="TextBox 14"/>
          <p:cNvSpPr txBox="1"/>
          <p:nvPr/>
        </p:nvSpPr>
        <p:spPr>
          <a:xfrm>
            <a:off x="4840521" y="1716070"/>
            <a:ext cx="266335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80808"/>
                </a:solidFill>
                <a:effectLst/>
                <a:uLnTx/>
                <a:uFillTx/>
                <a:latin typeface="Arial" pitchFamily="34" charset="0"/>
                <a:ea typeface="+mn-ea"/>
                <a:cs typeface="+mn-cs"/>
              </a:rPr>
              <a:t>Average of 10 split sample divisions </a:t>
            </a:r>
          </a:p>
        </p:txBody>
      </p:sp>
      <p:sp>
        <p:nvSpPr>
          <p:cNvPr id="16" name="TextBox 15"/>
          <p:cNvSpPr txBox="1"/>
          <p:nvPr/>
        </p:nvSpPr>
        <p:spPr>
          <a:xfrm>
            <a:off x="1221021" y="1694141"/>
            <a:ext cx="260680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80808"/>
                </a:solidFill>
                <a:effectLst/>
                <a:uLnTx/>
                <a:uFillTx/>
                <a:latin typeface="Arial" pitchFamily="34" charset="0"/>
                <a:ea typeface="+mn-ea"/>
                <a:cs typeface="+mn-cs"/>
              </a:rPr>
              <a:t>One arbitrary split sample division </a:t>
            </a:r>
          </a:p>
        </p:txBody>
      </p:sp>
    </p:spTree>
    <p:extLst>
      <p:ext uri="{BB962C8B-B14F-4D97-AF65-F5344CB8AC3E}">
        <p14:creationId xmlns:p14="http://schemas.microsoft.com/office/powerpoint/2010/main" val="227730431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9" y="-3494"/>
            <a:ext cx="9601200" cy="705459"/>
          </a:xfrm>
        </p:spPr>
        <p:txBody>
          <a:bodyPr>
            <a:noAutofit/>
          </a:bodyPr>
          <a:lstStyle/>
          <a:p>
            <a:r>
              <a:rPr lang="en-US" sz="2800" dirty="0">
                <a:solidFill>
                  <a:srgbClr val="FFFF00"/>
                </a:solidFill>
              </a:rPr>
              <a:t>Prediction of  3-year MACE by MPI and machine learning</a:t>
            </a:r>
            <a:br>
              <a:rPr lang="en-US" sz="2800" dirty="0">
                <a:solidFill>
                  <a:srgbClr val="FFFF00"/>
                </a:solidFill>
              </a:rPr>
            </a:br>
            <a:endParaRPr lang="en-US" sz="2000" dirty="0">
              <a:solidFill>
                <a:schemeClr val="bg1"/>
              </a:solidFill>
            </a:endParaRPr>
          </a:p>
        </p:txBody>
      </p:sp>
      <p:sp>
        <p:nvSpPr>
          <p:cNvPr id="10" name="TextBox 9"/>
          <p:cNvSpPr txBox="1"/>
          <p:nvPr/>
        </p:nvSpPr>
        <p:spPr>
          <a:xfrm>
            <a:off x="3524000" y="4785575"/>
            <a:ext cx="201208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Stress TPD&lt; </a:t>
            </a:r>
            <a:r>
              <a:rPr kumimoji="0" lang="en-US" altLang="ja-JP" sz="1800" b="1" i="0" u="none" strike="noStrike" kern="0" cap="none" spc="0" normalizeH="0" baseline="0" noProof="0" dirty="0">
                <a:ln>
                  <a:noFill/>
                </a:ln>
                <a:solidFill>
                  <a:sysClr val="windowText" lastClr="000000"/>
                </a:solidFill>
                <a:effectLst/>
                <a:uLnTx/>
                <a:uFillTx/>
              </a:rPr>
              <a:t>4</a:t>
            </a:r>
            <a:r>
              <a:rPr kumimoji="0" lang="en-US" altLang="ja-JP" sz="1800" b="1" i="0" u="none" strike="noStrike" kern="0" cap="none" spc="0" normalizeH="0" noProof="0" dirty="0">
                <a:ln>
                  <a:noFill/>
                </a:ln>
                <a:solidFill>
                  <a:sysClr val="windowText" lastClr="000000"/>
                </a:solidFill>
                <a:effectLst/>
                <a:uLnTx/>
                <a:uFillTx/>
              </a:rPr>
              <a:t> %</a:t>
            </a:r>
            <a:endParaRPr kumimoji="0" lang="en-US" sz="1800" b="1" i="0" u="none" strike="noStrike" kern="0" cap="none" spc="0" normalizeH="0" baseline="0" noProof="0" dirty="0">
              <a:ln>
                <a:noFill/>
              </a:ln>
              <a:solidFill>
                <a:sysClr val="windowText" lastClr="000000"/>
              </a:solidFill>
              <a:effectLst/>
              <a:uLnTx/>
              <a:uFillTx/>
            </a:endParaRPr>
          </a:p>
        </p:txBody>
      </p:sp>
      <p:sp>
        <p:nvSpPr>
          <p:cNvPr id="11" name="TextBox 10"/>
          <p:cNvSpPr txBox="1"/>
          <p:nvPr/>
        </p:nvSpPr>
        <p:spPr>
          <a:xfrm>
            <a:off x="4306222" y="2242888"/>
            <a:ext cx="2004075"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Stress TPD≥ 4</a:t>
            </a:r>
            <a:r>
              <a:rPr kumimoji="0" lang="en-US" sz="1800" b="1" i="0" u="none" strike="noStrike" kern="0" cap="none" spc="0" normalizeH="0" noProof="0" dirty="0">
                <a:ln>
                  <a:noFill/>
                </a:ln>
                <a:solidFill>
                  <a:sysClr val="windowText" lastClr="000000"/>
                </a:solidFill>
                <a:effectLst/>
                <a:uLnTx/>
                <a:uFillTx/>
              </a:rPr>
              <a:t> %</a:t>
            </a:r>
            <a:endParaRPr kumimoji="0" lang="en-US" sz="1800" b="1" i="0" u="none" strike="noStrike" kern="0" cap="none" spc="0" normalizeH="0" baseline="0" noProof="0" dirty="0">
              <a:ln>
                <a:noFill/>
              </a:ln>
              <a:solidFill>
                <a:sysClr val="windowText" lastClr="000000"/>
              </a:solidFill>
              <a:effectLst/>
              <a:uLnTx/>
              <a:uFillTx/>
            </a:endParaRPr>
          </a:p>
        </p:txBody>
      </p:sp>
      <p:sp>
        <p:nvSpPr>
          <p:cNvPr id="12" name="TextBox 9"/>
          <p:cNvSpPr txBox="1"/>
          <p:nvPr/>
        </p:nvSpPr>
        <p:spPr>
          <a:xfrm>
            <a:off x="7266176" y="1584567"/>
            <a:ext cx="1622047"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mn-lt"/>
                <a:ea typeface="+mn-ea"/>
                <a:cs typeface="+mn-cs"/>
              </a:rPr>
              <a:t>ML score ≥0.15</a:t>
            </a:r>
          </a:p>
        </p:txBody>
      </p:sp>
      <p:sp>
        <p:nvSpPr>
          <p:cNvPr id="16" name="正方形/長方形 15"/>
          <p:cNvSpPr/>
          <p:nvPr/>
        </p:nvSpPr>
        <p:spPr>
          <a:xfrm>
            <a:off x="1278245" y="4344245"/>
            <a:ext cx="97334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ysClr val="windowText" lastClr="000000"/>
                </a:solidFill>
                <a:effectLst/>
                <a:uLnTx/>
                <a:uFillTx/>
              </a:rPr>
              <a:t>N= 1965</a:t>
            </a:r>
            <a:endParaRPr kumimoji="1" lang="ja-JP" altLang="en-US" sz="1800" b="1" i="0" u="none" strike="noStrike" kern="0" cap="none" spc="0" normalizeH="0" baseline="0" noProof="0" dirty="0">
              <a:ln>
                <a:noFill/>
              </a:ln>
              <a:solidFill>
                <a:sysClr val="windowText" lastClr="000000"/>
              </a:solidFill>
              <a:effectLst/>
              <a:uLnTx/>
              <a:uFillTx/>
            </a:endParaRPr>
          </a:p>
        </p:txBody>
      </p:sp>
      <p:sp>
        <p:nvSpPr>
          <p:cNvPr id="17" name="TextBox 7"/>
          <p:cNvSpPr txBox="1"/>
          <p:nvPr/>
        </p:nvSpPr>
        <p:spPr>
          <a:xfrm>
            <a:off x="2157998" y="2515422"/>
            <a:ext cx="797013"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SSS ≥1</a:t>
            </a:r>
          </a:p>
        </p:txBody>
      </p:sp>
      <p:sp>
        <p:nvSpPr>
          <p:cNvPr id="18" name="TextBox 8"/>
          <p:cNvSpPr txBox="1"/>
          <p:nvPr/>
        </p:nvSpPr>
        <p:spPr>
          <a:xfrm>
            <a:off x="1378501" y="4706775"/>
            <a:ext cx="797013"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SSS= 0</a:t>
            </a:r>
          </a:p>
        </p:txBody>
      </p:sp>
      <p:sp>
        <p:nvSpPr>
          <p:cNvPr id="19" name="正方形/長方形 18"/>
          <p:cNvSpPr/>
          <p:nvPr/>
        </p:nvSpPr>
        <p:spPr>
          <a:xfrm>
            <a:off x="2107248" y="2116608"/>
            <a:ext cx="856325"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ysClr val="windowText" lastClr="000000"/>
                </a:solidFill>
                <a:effectLst/>
                <a:uLnTx/>
                <a:uFillTx/>
              </a:rPr>
              <a:t>N= 653</a:t>
            </a:r>
            <a:endParaRPr kumimoji="1" lang="ja-JP" altLang="en-US" sz="1800" b="1" i="0" u="none" strike="noStrike" kern="0" cap="none" spc="0" normalizeH="0" baseline="0" noProof="0" dirty="0">
              <a:ln>
                <a:noFill/>
              </a:ln>
              <a:solidFill>
                <a:sysClr val="windowText" lastClr="000000"/>
              </a:solidFill>
              <a:effectLst/>
              <a:uLnTx/>
              <a:uFillTx/>
            </a:endParaRPr>
          </a:p>
        </p:txBody>
      </p:sp>
      <p:sp>
        <p:nvSpPr>
          <p:cNvPr id="20" name="正方形/長方形 19"/>
          <p:cNvSpPr/>
          <p:nvPr/>
        </p:nvSpPr>
        <p:spPr>
          <a:xfrm>
            <a:off x="3968442" y="4379526"/>
            <a:ext cx="920445"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ysClr val="windowText" lastClr="000000"/>
                </a:solidFill>
                <a:effectLst/>
                <a:uLnTx/>
                <a:uFillTx/>
              </a:rPr>
              <a:t>N=1993</a:t>
            </a:r>
            <a:endParaRPr kumimoji="1" lang="ja-JP" altLang="en-US" sz="1800" b="1" i="0" u="none" strike="noStrike" kern="0" cap="none" spc="0" normalizeH="0" baseline="0" noProof="0" dirty="0">
              <a:ln>
                <a:noFill/>
              </a:ln>
              <a:solidFill>
                <a:sysClr val="windowText" lastClr="000000"/>
              </a:solidFill>
              <a:effectLst/>
              <a:uLnTx/>
              <a:uFillTx/>
            </a:endParaRPr>
          </a:p>
        </p:txBody>
      </p:sp>
      <p:sp>
        <p:nvSpPr>
          <p:cNvPr id="21" name="正方形/長方形 20"/>
          <p:cNvSpPr/>
          <p:nvPr/>
        </p:nvSpPr>
        <p:spPr>
          <a:xfrm>
            <a:off x="4880093" y="1873556"/>
            <a:ext cx="856325"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ysClr val="windowText" lastClr="000000"/>
                </a:solidFill>
                <a:effectLst/>
                <a:uLnTx/>
                <a:uFillTx/>
              </a:rPr>
              <a:t>N= 625</a:t>
            </a:r>
            <a:endParaRPr kumimoji="1" lang="ja-JP" altLang="en-US" sz="1800" b="1" i="0" u="none" strike="noStrike" kern="0" cap="none" spc="0" normalizeH="0" baseline="0" noProof="0" dirty="0">
              <a:ln>
                <a:noFill/>
              </a:ln>
              <a:solidFill>
                <a:sysClr val="windowText" lastClr="000000"/>
              </a:solidFill>
              <a:effectLst/>
              <a:uLnTx/>
              <a:uFillTx/>
            </a:endParaRPr>
          </a:p>
        </p:txBody>
      </p:sp>
      <p:sp>
        <p:nvSpPr>
          <p:cNvPr id="22" name="正方形/長方形 21"/>
          <p:cNvSpPr/>
          <p:nvPr/>
        </p:nvSpPr>
        <p:spPr>
          <a:xfrm>
            <a:off x="6628602" y="4603381"/>
            <a:ext cx="97334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ysClr val="windowText" lastClr="000000"/>
                </a:solidFill>
                <a:effectLst/>
                <a:uLnTx/>
                <a:uFillTx/>
              </a:rPr>
              <a:t>N= 1956</a:t>
            </a:r>
            <a:endParaRPr kumimoji="1" lang="ja-JP" altLang="en-US" sz="18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152400" y="4460625"/>
            <a:ext cx="6045722" cy="1015663"/>
          </a:xfrm>
          <a:prstGeom prst="rect">
            <a:avLst/>
          </a:prstGeom>
          <a:noFill/>
        </p:spPr>
        <p:txBody>
          <a:bodyPr wrap="square" rtlCol="0">
            <a:spAutoFit/>
          </a:bodyPr>
          <a:lstStyle/>
          <a:p>
            <a:r>
              <a:rPr lang="en-US" sz="2000" dirty="0">
                <a:solidFill>
                  <a:schemeClr val="bg1"/>
                </a:solidFill>
              </a:rPr>
              <a:t>Machine learning for automated prediction of </a:t>
            </a:r>
          </a:p>
          <a:p>
            <a:r>
              <a:rPr lang="en-US" sz="2000" dirty="0">
                <a:solidFill>
                  <a:schemeClr val="bg1"/>
                </a:solidFill>
              </a:rPr>
              <a:t>major adverse coronary events after myocardial </a:t>
            </a:r>
          </a:p>
          <a:p>
            <a:r>
              <a:rPr lang="en-US" sz="2000" dirty="0">
                <a:solidFill>
                  <a:schemeClr val="bg1"/>
                </a:solidFill>
              </a:rPr>
              <a:t>perfusion imaging  </a:t>
            </a:r>
            <a:r>
              <a:rPr lang="en-US" sz="2000" i="1" dirty="0">
                <a:solidFill>
                  <a:srgbClr val="FFFF00"/>
                </a:solidFill>
              </a:rPr>
              <a:t>Betancur et al JACC Img 2017</a:t>
            </a:r>
          </a:p>
        </p:txBody>
      </p:sp>
      <p:pic>
        <p:nvPicPr>
          <p:cNvPr id="6" name="Picture 5"/>
          <p:cNvPicPr>
            <a:picLocks noChangeAspect="1"/>
          </p:cNvPicPr>
          <p:nvPr/>
        </p:nvPicPr>
        <p:blipFill>
          <a:blip r:embed="rId3"/>
          <a:stretch>
            <a:fillRect/>
          </a:stretch>
        </p:blipFill>
        <p:spPr>
          <a:xfrm>
            <a:off x="420142" y="438851"/>
            <a:ext cx="7580858" cy="3990291"/>
          </a:xfrm>
          <a:prstGeom prst="rect">
            <a:avLst/>
          </a:prstGeom>
        </p:spPr>
      </p:pic>
      <p:sp>
        <p:nvSpPr>
          <p:cNvPr id="8" name="TextBox 7"/>
          <p:cNvSpPr txBox="1"/>
          <p:nvPr/>
        </p:nvSpPr>
        <p:spPr>
          <a:xfrm>
            <a:off x="3352800" y="1445724"/>
            <a:ext cx="3374642" cy="461665"/>
          </a:xfrm>
          <a:prstGeom prst="rect">
            <a:avLst/>
          </a:prstGeom>
          <a:noFill/>
        </p:spPr>
        <p:txBody>
          <a:bodyPr wrap="none" rtlCol="0">
            <a:spAutoFit/>
          </a:bodyPr>
          <a:lstStyle/>
          <a:p>
            <a:r>
              <a:rPr lang="en-US" dirty="0"/>
              <a:t>N=2619 fast MPI scans</a:t>
            </a:r>
          </a:p>
        </p:txBody>
      </p:sp>
      <p:sp>
        <p:nvSpPr>
          <p:cNvPr id="9" name="TextBox 8"/>
          <p:cNvSpPr txBox="1"/>
          <p:nvPr/>
        </p:nvSpPr>
        <p:spPr>
          <a:xfrm>
            <a:off x="239320" y="5564172"/>
            <a:ext cx="4800801" cy="1446550"/>
          </a:xfrm>
          <a:prstGeom prst="rect">
            <a:avLst/>
          </a:prstGeom>
          <a:noFill/>
        </p:spPr>
        <p:txBody>
          <a:bodyPr wrap="none" rtlCol="0">
            <a:spAutoFit/>
          </a:bodyPr>
          <a:lstStyle/>
          <a:p>
            <a:r>
              <a:rPr lang="en-US" sz="1600" dirty="0">
                <a:solidFill>
                  <a:schemeClr val="tx2">
                    <a:lumMod val="20000"/>
                    <a:lumOff val="80000"/>
                  </a:schemeClr>
                </a:solidFill>
              </a:rPr>
              <a:t>ML machine learning </a:t>
            </a:r>
          </a:p>
          <a:p>
            <a:r>
              <a:rPr lang="en-US" sz="1600" dirty="0">
                <a:solidFill>
                  <a:schemeClr val="tx2">
                    <a:lumMod val="20000"/>
                    <a:lumOff val="80000"/>
                  </a:schemeClr>
                </a:solidFill>
              </a:rPr>
              <a:t>MACE –major adverse cardiovascular events</a:t>
            </a:r>
          </a:p>
          <a:p>
            <a:r>
              <a:rPr lang="en-US" sz="1600" dirty="0">
                <a:solidFill>
                  <a:schemeClr val="tx2">
                    <a:lumMod val="20000"/>
                    <a:lumOff val="80000"/>
                  </a:schemeClr>
                </a:solidFill>
              </a:rPr>
              <a:t>TPD –total perfusion deficit </a:t>
            </a:r>
          </a:p>
          <a:p>
            <a:r>
              <a:rPr lang="en-US" sz="1600" dirty="0">
                <a:solidFill>
                  <a:schemeClr val="tx2">
                    <a:lumMod val="20000"/>
                    <a:lumOff val="80000"/>
                  </a:schemeClr>
                </a:solidFill>
              </a:rPr>
              <a:t>SSS/SDS –visual summed stress/difference score </a:t>
            </a:r>
          </a:p>
          <a:p>
            <a:endParaRPr lang="en-US" dirty="0">
              <a:solidFill>
                <a:srgbClr val="FFFF00"/>
              </a:solidFill>
            </a:endParaRPr>
          </a:p>
        </p:txBody>
      </p:sp>
      <p:pic>
        <p:nvPicPr>
          <p:cNvPr id="3" name="Picture 2">
            <a:extLst>
              <a:ext uri="{FF2B5EF4-FFF2-40B4-BE49-F238E27FC236}">
                <a16:creationId xmlns:a16="http://schemas.microsoft.com/office/drawing/2014/main" id="{7AB5BA86-FA9C-4644-B6C7-10E33621F4FF}"/>
              </a:ext>
            </a:extLst>
          </p:cNvPr>
          <p:cNvPicPr>
            <a:picLocks noChangeAspect="1"/>
          </p:cNvPicPr>
          <p:nvPr/>
        </p:nvPicPr>
        <p:blipFill>
          <a:blip r:embed="rId4"/>
          <a:stretch>
            <a:fillRect/>
          </a:stretch>
        </p:blipFill>
        <p:spPr>
          <a:xfrm>
            <a:off x="5898224" y="4058657"/>
            <a:ext cx="3061110" cy="2587859"/>
          </a:xfrm>
          <a:prstGeom prst="rect">
            <a:avLst/>
          </a:prstGeom>
        </p:spPr>
      </p:pic>
    </p:spTree>
    <p:extLst>
      <p:ext uri="{BB962C8B-B14F-4D97-AF65-F5344CB8AC3E}">
        <p14:creationId xmlns:p14="http://schemas.microsoft.com/office/powerpoint/2010/main" val="114471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2EDC37-2A37-4B98-99D7-374E1036C6EA}"/>
              </a:ext>
            </a:extLst>
          </p:cNvPr>
          <p:cNvSpPr>
            <a:spLocks noGrp="1"/>
          </p:cNvSpPr>
          <p:nvPr>
            <p:ph type="sldNum" sz="quarter" idx="12"/>
          </p:nvPr>
        </p:nvSpPr>
        <p:spPr/>
        <p:txBody>
          <a:bodyPr/>
          <a:lstStyle/>
          <a:p>
            <a:fld id="{C9DFB39C-A7DE-44B2-8EC5-A6642513B006}" type="slidenum">
              <a:rPr lang="en-US" smtClean="0"/>
              <a:pPr/>
              <a:t>12</a:t>
            </a:fld>
            <a:endParaRPr lang="en-US" dirty="0"/>
          </a:p>
        </p:txBody>
      </p:sp>
      <p:sp>
        <p:nvSpPr>
          <p:cNvPr id="5" name="Title 1">
            <a:extLst>
              <a:ext uri="{FF2B5EF4-FFF2-40B4-BE49-F238E27FC236}">
                <a16:creationId xmlns:a16="http://schemas.microsoft.com/office/drawing/2014/main" id="{B295D115-B253-4DA5-84C7-39F42E5BA8B2}"/>
              </a:ext>
            </a:extLst>
          </p:cNvPr>
          <p:cNvSpPr txBox="1">
            <a:spLocks/>
          </p:cNvSpPr>
          <p:nvPr/>
        </p:nvSpPr>
        <p:spPr>
          <a:xfrm>
            <a:off x="-20444" y="415173"/>
            <a:ext cx="9601200" cy="7054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dirty="0">
                <a:solidFill>
                  <a:srgbClr val="FFFF00"/>
                </a:solidFill>
              </a:rPr>
              <a:t>MACE by MPI and machine learning</a:t>
            </a:r>
          </a:p>
          <a:p>
            <a:pPr fontAlgn="auto">
              <a:spcAft>
                <a:spcPts val="0"/>
              </a:spcAft>
            </a:pPr>
            <a:r>
              <a:rPr lang="en-US" sz="2800" dirty="0">
                <a:solidFill>
                  <a:srgbClr val="FFFF00"/>
                </a:solidFill>
              </a:rPr>
              <a:t>How to use it clinically ?</a:t>
            </a:r>
            <a:br>
              <a:rPr lang="en-US" sz="2800" dirty="0">
                <a:solidFill>
                  <a:srgbClr val="FFFF00"/>
                </a:solidFill>
              </a:rPr>
            </a:br>
            <a:endParaRPr lang="en-US" sz="2000" dirty="0">
              <a:solidFill>
                <a:schemeClr val="bg1"/>
              </a:solidFill>
            </a:endParaRPr>
          </a:p>
        </p:txBody>
      </p:sp>
      <p:pic>
        <p:nvPicPr>
          <p:cNvPr id="6" name="Picture 5">
            <a:extLst>
              <a:ext uri="{FF2B5EF4-FFF2-40B4-BE49-F238E27FC236}">
                <a16:creationId xmlns:a16="http://schemas.microsoft.com/office/drawing/2014/main" id="{AF79C014-05DC-4807-9E16-FB814481A556}"/>
              </a:ext>
            </a:extLst>
          </p:cNvPr>
          <p:cNvPicPr>
            <a:picLocks noChangeAspect="1"/>
          </p:cNvPicPr>
          <p:nvPr/>
        </p:nvPicPr>
        <p:blipFill>
          <a:blip r:embed="rId2"/>
          <a:stretch>
            <a:fillRect/>
          </a:stretch>
        </p:blipFill>
        <p:spPr>
          <a:xfrm>
            <a:off x="76200" y="1142934"/>
            <a:ext cx="9144000" cy="3289872"/>
          </a:xfrm>
          <a:prstGeom prst="rect">
            <a:avLst/>
          </a:prstGeom>
        </p:spPr>
      </p:pic>
      <p:sp>
        <p:nvSpPr>
          <p:cNvPr id="7" name="TextBox 6">
            <a:extLst>
              <a:ext uri="{FF2B5EF4-FFF2-40B4-BE49-F238E27FC236}">
                <a16:creationId xmlns:a16="http://schemas.microsoft.com/office/drawing/2014/main" id="{83088F43-AE72-4030-A0D5-EF929186DCEA}"/>
              </a:ext>
            </a:extLst>
          </p:cNvPr>
          <p:cNvSpPr txBox="1"/>
          <p:nvPr/>
        </p:nvSpPr>
        <p:spPr>
          <a:xfrm>
            <a:off x="762000" y="6400800"/>
            <a:ext cx="4881465" cy="338554"/>
          </a:xfrm>
          <a:prstGeom prst="rect">
            <a:avLst/>
          </a:prstGeom>
          <a:noFill/>
        </p:spPr>
        <p:txBody>
          <a:bodyPr wrap="none" rtlCol="0">
            <a:spAutoFit/>
          </a:bodyPr>
          <a:lstStyle/>
          <a:p>
            <a:r>
              <a:rPr lang="en-US" sz="1600" dirty="0">
                <a:solidFill>
                  <a:srgbClr val="FFFF00"/>
                </a:solidFill>
              </a:rPr>
              <a:t>Betancur et al  JACC Cardiovascular Imaging 2017 </a:t>
            </a:r>
          </a:p>
        </p:txBody>
      </p:sp>
      <p:pic>
        <p:nvPicPr>
          <p:cNvPr id="8" name="Picture 7">
            <a:extLst>
              <a:ext uri="{FF2B5EF4-FFF2-40B4-BE49-F238E27FC236}">
                <a16:creationId xmlns:a16="http://schemas.microsoft.com/office/drawing/2014/main" id="{4D7E881C-2631-4F9F-B9A2-3E90FB8A50B2}"/>
              </a:ext>
            </a:extLst>
          </p:cNvPr>
          <p:cNvPicPr>
            <a:picLocks noChangeAspect="1"/>
          </p:cNvPicPr>
          <p:nvPr/>
        </p:nvPicPr>
        <p:blipFill>
          <a:blip r:embed="rId3"/>
          <a:stretch>
            <a:fillRect/>
          </a:stretch>
        </p:blipFill>
        <p:spPr>
          <a:xfrm>
            <a:off x="860504" y="3416354"/>
            <a:ext cx="4195762" cy="2679646"/>
          </a:xfrm>
          <a:prstGeom prst="rect">
            <a:avLst/>
          </a:prstGeom>
        </p:spPr>
      </p:pic>
      <p:sp>
        <p:nvSpPr>
          <p:cNvPr id="9" name="Oval 8">
            <a:extLst>
              <a:ext uri="{FF2B5EF4-FFF2-40B4-BE49-F238E27FC236}">
                <a16:creationId xmlns:a16="http://schemas.microsoft.com/office/drawing/2014/main" id="{3AEA401B-495B-4CF1-8C21-362DF2EB5884}"/>
              </a:ext>
            </a:extLst>
          </p:cNvPr>
          <p:cNvSpPr/>
          <p:nvPr/>
        </p:nvSpPr>
        <p:spPr>
          <a:xfrm>
            <a:off x="2667000" y="5035803"/>
            <a:ext cx="468758"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393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BA98-DAF8-42B4-AABD-1FD1F2C2ED7C}"/>
              </a:ext>
            </a:extLst>
          </p:cNvPr>
          <p:cNvSpPr>
            <a:spLocks noGrp="1"/>
          </p:cNvSpPr>
          <p:nvPr>
            <p:ph type="title"/>
          </p:nvPr>
        </p:nvSpPr>
        <p:spPr>
          <a:xfrm>
            <a:off x="152400" y="179886"/>
            <a:ext cx="8705010" cy="428176"/>
          </a:xfrm>
        </p:spPr>
        <p:txBody>
          <a:bodyPr>
            <a:noAutofit/>
          </a:bodyPr>
          <a:lstStyle/>
          <a:p>
            <a:r>
              <a:rPr lang="en-US" sz="2200" dirty="0">
                <a:solidFill>
                  <a:srgbClr val="FFFF00"/>
                </a:solidFill>
                <a:highlight>
                  <a:srgbClr val="080808"/>
                </a:highlight>
                <a:cs typeface="Arial" panose="020B0604020202020204" pitchFamily="34" charset="0"/>
              </a:rPr>
              <a:t>ML superior to clinical and CAC scores  in predicting 12-year CHD and CVD </a:t>
            </a:r>
            <a:br>
              <a:rPr lang="en-US" sz="2400" dirty="0">
                <a:solidFill>
                  <a:schemeClr val="bg1"/>
                </a:solidFill>
                <a:highlight>
                  <a:srgbClr val="FFFF00"/>
                </a:highlight>
                <a:cs typeface="Arial" panose="020B0604020202020204" pitchFamily="34" charset="0"/>
              </a:rPr>
            </a:br>
            <a:endParaRPr lang="en-US" sz="2400" dirty="0">
              <a:highlight>
                <a:srgbClr val="FFFF00"/>
              </a:highlight>
            </a:endParaRPr>
          </a:p>
        </p:txBody>
      </p:sp>
      <p:pic>
        <p:nvPicPr>
          <p:cNvPr id="6" name="Content Placeholder 5">
            <a:extLst>
              <a:ext uri="{FF2B5EF4-FFF2-40B4-BE49-F238E27FC236}">
                <a16:creationId xmlns:a16="http://schemas.microsoft.com/office/drawing/2014/main" id="{ACD65348-0E40-4FB1-825D-2BBA99A43C9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4109" y="3632516"/>
            <a:ext cx="5154081" cy="2811317"/>
          </a:xfrm>
        </p:spPr>
      </p:pic>
      <p:sp>
        <p:nvSpPr>
          <p:cNvPr id="4" name="Slide Number Placeholder 3">
            <a:extLst>
              <a:ext uri="{FF2B5EF4-FFF2-40B4-BE49-F238E27FC236}">
                <a16:creationId xmlns:a16="http://schemas.microsoft.com/office/drawing/2014/main" id="{25562513-BEDC-47A3-873E-8AB1A53F3521}"/>
              </a:ext>
            </a:extLst>
          </p:cNvPr>
          <p:cNvSpPr>
            <a:spLocks noGrp="1"/>
          </p:cNvSpPr>
          <p:nvPr>
            <p:ph type="sldNum" sz="quarter" idx="12"/>
          </p:nvPr>
        </p:nvSpPr>
        <p:spPr/>
        <p:txBody>
          <a:bodyPr/>
          <a:lstStyle/>
          <a:p>
            <a:fld id="{C9DFB39C-A7DE-44B2-8EC5-A6642513B006}" type="slidenum">
              <a:rPr lang="en-US" smtClean="0"/>
              <a:pPr/>
              <a:t>13</a:t>
            </a:fld>
            <a:endParaRPr lang="en-US" dirty="0"/>
          </a:p>
        </p:txBody>
      </p:sp>
      <p:pic>
        <p:nvPicPr>
          <p:cNvPr id="8" name="Picture 7">
            <a:extLst>
              <a:ext uri="{FF2B5EF4-FFF2-40B4-BE49-F238E27FC236}">
                <a16:creationId xmlns:a16="http://schemas.microsoft.com/office/drawing/2014/main" id="{F438929F-C1BD-42F2-8571-BB42F8AFC2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7" b="2129"/>
          <a:stretch/>
        </p:blipFill>
        <p:spPr>
          <a:xfrm>
            <a:off x="3444109" y="569150"/>
            <a:ext cx="5153913" cy="2776251"/>
          </a:xfrm>
          <a:prstGeom prst="rect">
            <a:avLst/>
          </a:prstGeom>
        </p:spPr>
      </p:pic>
      <p:sp>
        <p:nvSpPr>
          <p:cNvPr id="10" name="TextBox 9">
            <a:extLst>
              <a:ext uri="{FF2B5EF4-FFF2-40B4-BE49-F238E27FC236}">
                <a16:creationId xmlns:a16="http://schemas.microsoft.com/office/drawing/2014/main" id="{864DAE1C-8310-4E5E-BD24-B756215E2674}"/>
              </a:ext>
            </a:extLst>
          </p:cNvPr>
          <p:cNvSpPr txBox="1"/>
          <p:nvPr/>
        </p:nvSpPr>
        <p:spPr>
          <a:xfrm>
            <a:off x="3962400" y="3652960"/>
            <a:ext cx="4378122" cy="369332"/>
          </a:xfrm>
          <a:prstGeom prst="rect">
            <a:avLst/>
          </a:prstGeom>
          <a:solidFill>
            <a:schemeClr val="bg1"/>
          </a:solidFill>
        </p:spPr>
        <p:txBody>
          <a:bodyPr wrap="none" rtlCol="0">
            <a:spAutoFit/>
          </a:bodyPr>
          <a:lstStyle/>
          <a:p>
            <a:r>
              <a:rPr lang="en-US" sz="1800" dirty="0"/>
              <a:t>Cardiovascular death  971/66636 events</a:t>
            </a:r>
          </a:p>
        </p:txBody>
      </p:sp>
      <p:sp>
        <p:nvSpPr>
          <p:cNvPr id="15" name="TextBox 14">
            <a:extLst>
              <a:ext uri="{FF2B5EF4-FFF2-40B4-BE49-F238E27FC236}">
                <a16:creationId xmlns:a16="http://schemas.microsoft.com/office/drawing/2014/main" id="{E89D335C-546F-471A-B8B2-1FDB6E699BCF}"/>
              </a:ext>
            </a:extLst>
          </p:cNvPr>
          <p:cNvSpPr txBox="1"/>
          <p:nvPr/>
        </p:nvSpPr>
        <p:spPr>
          <a:xfrm>
            <a:off x="4114800" y="638797"/>
            <a:ext cx="4378122" cy="369332"/>
          </a:xfrm>
          <a:prstGeom prst="rect">
            <a:avLst/>
          </a:prstGeom>
          <a:solidFill>
            <a:schemeClr val="bg1"/>
          </a:solidFill>
        </p:spPr>
        <p:txBody>
          <a:bodyPr wrap="square" rtlCol="0">
            <a:spAutoFit/>
          </a:bodyPr>
          <a:lstStyle/>
          <a:p>
            <a:r>
              <a:rPr lang="en-US" sz="1800" dirty="0"/>
              <a:t>      Cardiac death  524/66636 events</a:t>
            </a:r>
          </a:p>
        </p:txBody>
      </p:sp>
      <p:sp>
        <p:nvSpPr>
          <p:cNvPr id="16" name="TextBox 15">
            <a:extLst>
              <a:ext uri="{FF2B5EF4-FFF2-40B4-BE49-F238E27FC236}">
                <a16:creationId xmlns:a16="http://schemas.microsoft.com/office/drawing/2014/main" id="{2EC313A6-093D-447F-A93B-A8D85BD4093E}"/>
              </a:ext>
            </a:extLst>
          </p:cNvPr>
          <p:cNvSpPr txBox="1"/>
          <p:nvPr/>
        </p:nvSpPr>
        <p:spPr>
          <a:xfrm>
            <a:off x="3603375" y="6477000"/>
            <a:ext cx="3749873" cy="369332"/>
          </a:xfrm>
          <a:prstGeom prst="rect">
            <a:avLst/>
          </a:prstGeom>
          <a:noFill/>
        </p:spPr>
        <p:txBody>
          <a:bodyPr wrap="none" rtlCol="0">
            <a:spAutoFit/>
          </a:bodyPr>
          <a:lstStyle/>
          <a:p>
            <a:r>
              <a:rPr lang="en-US" sz="1800" dirty="0">
                <a:solidFill>
                  <a:schemeClr val="bg1"/>
                </a:solidFill>
              </a:rPr>
              <a:t>Nakanishi/Slomka et al. AHA 2017 </a:t>
            </a:r>
          </a:p>
        </p:txBody>
      </p:sp>
      <p:pic>
        <p:nvPicPr>
          <p:cNvPr id="17" name="Picture 16">
            <a:extLst>
              <a:ext uri="{FF2B5EF4-FFF2-40B4-BE49-F238E27FC236}">
                <a16:creationId xmlns:a16="http://schemas.microsoft.com/office/drawing/2014/main" id="{4425DFF8-F0BB-4D02-A869-019E01298755}"/>
              </a:ext>
            </a:extLst>
          </p:cNvPr>
          <p:cNvPicPr>
            <a:picLocks noChangeAspect="1"/>
          </p:cNvPicPr>
          <p:nvPr/>
        </p:nvPicPr>
        <p:blipFill>
          <a:blip r:embed="rId4"/>
          <a:stretch>
            <a:fillRect/>
          </a:stretch>
        </p:blipFill>
        <p:spPr>
          <a:xfrm>
            <a:off x="950" y="585123"/>
            <a:ext cx="3434829" cy="3067837"/>
          </a:xfrm>
          <a:prstGeom prst="rect">
            <a:avLst/>
          </a:prstGeom>
        </p:spPr>
      </p:pic>
      <p:pic>
        <p:nvPicPr>
          <p:cNvPr id="18" name="Picture 17">
            <a:extLst>
              <a:ext uri="{FF2B5EF4-FFF2-40B4-BE49-F238E27FC236}">
                <a16:creationId xmlns:a16="http://schemas.microsoft.com/office/drawing/2014/main" id="{AC09CBEC-08C2-4CD2-9FD1-8D36A3AA5EC7}"/>
              </a:ext>
            </a:extLst>
          </p:cNvPr>
          <p:cNvPicPr>
            <a:picLocks noChangeAspect="1"/>
          </p:cNvPicPr>
          <p:nvPr/>
        </p:nvPicPr>
        <p:blipFill>
          <a:blip r:embed="rId5"/>
          <a:stretch>
            <a:fillRect/>
          </a:stretch>
        </p:blipFill>
        <p:spPr>
          <a:xfrm>
            <a:off x="950" y="3636233"/>
            <a:ext cx="3434829" cy="3240252"/>
          </a:xfrm>
          <a:prstGeom prst="rect">
            <a:avLst/>
          </a:prstGeom>
        </p:spPr>
      </p:pic>
    </p:spTree>
    <p:extLst>
      <p:ext uri="{BB962C8B-B14F-4D97-AF65-F5344CB8AC3E}">
        <p14:creationId xmlns:p14="http://schemas.microsoft.com/office/powerpoint/2010/main" val="1021897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a:xfrm>
            <a:off x="381000" y="5875999"/>
            <a:ext cx="79248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5859" y="895578"/>
            <a:ext cx="10286999" cy="1143000"/>
          </a:xfrm>
        </p:spPr>
        <p:txBody>
          <a:bodyPr>
            <a:normAutofit fontScale="90000"/>
          </a:bodyPr>
          <a:lstStyle/>
          <a:p>
            <a:r>
              <a:rPr lang="en-US" dirty="0">
                <a:solidFill>
                  <a:srgbClr val="FFFF00"/>
                </a:solidFill>
              </a:rPr>
              <a:t>Does it have to be a “black box” ?</a:t>
            </a:r>
            <a:br>
              <a:rPr lang="en-US" dirty="0">
                <a:solidFill>
                  <a:srgbClr val="FFFF00"/>
                </a:solidFill>
              </a:rPr>
            </a:br>
            <a:r>
              <a:rPr lang="en-US" sz="3100" dirty="0">
                <a:solidFill>
                  <a:srgbClr val="FFFF00"/>
                </a:solidFill>
                <a:latin typeface="Arial" panose="020B0604020202020204" pitchFamily="34" charset="0"/>
                <a:cs typeface="Arial" panose="020B0604020202020204" pitchFamily="34" charset="0"/>
              </a:rPr>
              <a:t>ML prediction  rationale for a given patient</a:t>
            </a:r>
            <a:br>
              <a:rPr lang="en-US" sz="2700" dirty="0">
                <a:solidFill>
                  <a:schemeClr val="bg1"/>
                </a:solidFill>
                <a:latin typeface="Arial" panose="020B0604020202020204" pitchFamily="34" charset="0"/>
                <a:cs typeface="Arial" panose="020B0604020202020204" pitchFamily="34" charset="0"/>
              </a:rPr>
            </a:br>
            <a:r>
              <a:rPr lang="en-US" sz="2200" dirty="0">
                <a:solidFill>
                  <a:schemeClr val="bg1"/>
                </a:solidFill>
              </a:rPr>
              <a:t>Alonso H et al, A Simple Model for Prediction of Cardiac Death ASNC 2016  </a:t>
            </a:r>
            <a:br>
              <a:rPr lang="en-US" sz="2700" dirty="0">
                <a:solidFill>
                  <a:schemeClr val="bg1"/>
                </a:solidFill>
                <a:latin typeface="Arial" panose="020B0604020202020204" pitchFamily="34" charset="0"/>
                <a:cs typeface="Arial" panose="020B0604020202020204" pitchFamily="34" charset="0"/>
              </a:rPr>
            </a:br>
            <a:br>
              <a:rPr lang="en-US" dirty="0">
                <a:solidFill>
                  <a:srgbClr val="FFFF00"/>
                </a:solidFill>
              </a:rPr>
            </a:br>
            <a:endParaRPr lang="en-US" dirty="0">
              <a:solidFill>
                <a:srgbClr val="FFFF00"/>
              </a:solidFill>
            </a:endParaRPr>
          </a:p>
        </p:txBody>
      </p:sp>
      <p:sp>
        <p:nvSpPr>
          <p:cNvPr id="4" name="Slide Number Placeholder 3"/>
          <p:cNvSpPr>
            <a:spLocks noGrp="1"/>
          </p:cNvSpPr>
          <p:nvPr>
            <p:ph type="sldNum" sz="quarter" idx="12"/>
          </p:nvPr>
        </p:nvSpPr>
        <p:spPr/>
        <p:txBody>
          <a:bodyPr/>
          <a:lstStyle/>
          <a:p>
            <a:fld id="{C9DFB39C-A7DE-44B2-8EC5-A6642513B006}" type="slidenum">
              <a:rPr lang="en-US" smtClean="0"/>
              <a:pPr/>
              <a:t>14</a:t>
            </a:fld>
            <a:endParaRPr lang="en-US" dirty="0"/>
          </a:p>
        </p:txBody>
      </p:sp>
      <p:pic>
        <p:nvPicPr>
          <p:cNvPr id="5" name="Picture 4"/>
          <p:cNvPicPr>
            <a:picLocks noChangeAspect="1"/>
          </p:cNvPicPr>
          <p:nvPr/>
        </p:nvPicPr>
        <p:blipFill>
          <a:blip r:embed="rId3"/>
          <a:stretch>
            <a:fillRect/>
          </a:stretch>
        </p:blipFill>
        <p:spPr>
          <a:xfrm>
            <a:off x="823726" y="1770561"/>
            <a:ext cx="7218290" cy="3913971"/>
          </a:xfrm>
          <a:prstGeom prst="rect">
            <a:avLst/>
          </a:prstGeom>
        </p:spPr>
      </p:pic>
      <p:sp>
        <p:nvSpPr>
          <p:cNvPr id="10" name="Rectangle 9"/>
          <p:cNvSpPr/>
          <p:nvPr/>
        </p:nvSpPr>
        <p:spPr>
          <a:xfrm>
            <a:off x="482884" y="5885909"/>
            <a:ext cx="8432516" cy="830997"/>
          </a:xfrm>
          <a:prstGeom prst="rect">
            <a:avLst/>
          </a:prstGeom>
        </p:spPr>
        <p:txBody>
          <a:bodyPr wrap="square">
            <a:spAutoFit/>
          </a:bodyPr>
          <a:lstStyle/>
          <a:p>
            <a:r>
              <a:rPr lang="en-US" b="1" dirty="0">
                <a:solidFill>
                  <a:srgbClr val="FFFF00"/>
                </a:solidFill>
              </a:rPr>
              <a:t>In a clinical setting,  it will be possible  to interpret an individual ML assessment</a:t>
            </a:r>
          </a:p>
        </p:txBody>
      </p:sp>
      <p:sp>
        <p:nvSpPr>
          <p:cNvPr id="11" name="TextBox 10"/>
          <p:cNvSpPr txBox="1"/>
          <p:nvPr/>
        </p:nvSpPr>
        <p:spPr>
          <a:xfrm>
            <a:off x="2494051" y="1355062"/>
            <a:ext cx="4410182" cy="830997"/>
          </a:xfrm>
          <a:prstGeom prst="rect">
            <a:avLst/>
          </a:prstGeom>
          <a:noFill/>
        </p:spPr>
        <p:txBody>
          <a:bodyPr wrap="none" rtlCol="0">
            <a:spAutoFit/>
          </a:bodyPr>
          <a:lstStyle/>
          <a:p>
            <a:endParaRPr lang="en-US" dirty="0">
              <a:solidFill>
                <a:schemeClr val="bg1"/>
              </a:solidFill>
            </a:endParaRPr>
          </a:p>
          <a:p>
            <a:r>
              <a:rPr lang="en-US" dirty="0"/>
              <a:t>Male  68 y/o SSS=29 SRS=28 </a:t>
            </a:r>
          </a:p>
        </p:txBody>
      </p:sp>
    </p:spTree>
    <p:extLst>
      <p:ext uri="{BB962C8B-B14F-4D97-AF65-F5344CB8AC3E}">
        <p14:creationId xmlns:p14="http://schemas.microsoft.com/office/powerpoint/2010/main" val="238273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4801" y="30296"/>
            <a:ext cx="305724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itchFamily="34" charset="0"/>
                <a:ea typeface="+mn-ea"/>
                <a:cs typeface="+mn-cs"/>
              </a:rPr>
              <a:t>Deep learning</a:t>
            </a:r>
          </a:p>
        </p:txBody>
      </p:sp>
      <p:pic>
        <p:nvPicPr>
          <p:cNvPr id="3" name="Picture 2"/>
          <p:cNvPicPr>
            <a:picLocks noChangeAspect="1"/>
          </p:cNvPicPr>
          <p:nvPr/>
        </p:nvPicPr>
        <p:blipFill>
          <a:blip r:embed="rId2"/>
          <a:stretch>
            <a:fillRect/>
          </a:stretch>
        </p:blipFill>
        <p:spPr>
          <a:xfrm>
            <a:off x="228600" y="676627"/>
            <a:ext cx="7715250" cy="3514725"/>
          </a:xfrm>
          <a:prstGeom prst="rect">
            <a:avLst/>
          </a:prstGeom>
        </p:spPr>
      </p:pic>
      <p:sp>
        <p:nvSpPr>
          <p:cNvPr id="4" name="Rectangle 3"/>
          <p:cNvSpPr/>
          <p:nvPr/>
        </p:nvSpPr>
        <p:spPr>
          <a:xfrm>
            <a:off x="218501" y="6352382"/>
            <a:ext cx="92964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pitchFamily="34" charset="0"/>
                <a:ea typeface="+mn-ea"/>
                <a:cs typeface="+mn-cs"/>
              </a:rPr>
              <a:t>https://developer.nvidia.com/deep-learning  caffe.berkeleyvision.org</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    </a:t>
            </a:r>
          </a:p>
        </p:txBody>
      </p:sp>
      <p:pic>
        <p:nvPicPr>
          <p:cNvPr id="5" name="Picture 4"/>
          <p:cNvPicPr>
            <a:picLocks noChangeAspect="1"/>
          </p:cNvPicPr>
          <p:nvPr/>
        </p:nvPicPr>
        <p:blipFill rotWithShape="1">
          <a:blip r:embed="rId3"/>
          <a:srcRect l="5649" r="8164"/>
          <a:stretch/>
        </p:blipFill>
        <p:spPr>
          <a:xfrm>
            <a:off x="6553199" y="1997627"/>
            <a:ext cx="2590801" cy="1579652"/>
          </a:xfrm>
          <a:prstGeom prst="rect">
            <a:avLst/>
          </a:prstGeom>
        </p:spPr>
      </p:pic>
      <p:pic>
        <p:nvPicPr>
          <p:cNvPr id="9" name="Picture 8"/>
          <p:cNvPicPr>
            <a:picLocks noChangeAspect="1"/>
          </p:cNvPicPr>
          <p:nvPr/>
        </p:nvPicPr>
        <p:blipFill>
          <a:blip r:embed="rId4"/>
          <a:stretch>
            <a:fillRect/>
          </a:stretch>
        </p:blipFill>
        <p:spPr>
          <a:xfrm>
            <a:off x="2481549" y="4064968"/>
            <a:ext cx="6629400" cy="2442700"/>
          </a:xfrm>
          <a:prstGeom prst="rect">
            <a:avLst/>
          </a:prstGeom>
        </p:spPr>
      </p:pic>
      <p:sp>
        <p:nvSpPr>
          <p:cNvPr id="10" name="TextBox 9"/>
          <p:cNvSpPr txBox="1"/>
          <p:nvPr/>
        </p:nvSpPr>
        <p:spPr>
          <a:xfrm>
            <a:off x="918" y="4413390"/>
            <a:ext cx="2206053" cy="230832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Pretrained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nets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with &gt; 1 </a:t>
            </a:r>
            <a:r>
              <a:rPr kumimoji="0" lang="en-US" sz="2400" b="0" i="0" u="none" strike="noStrike" kern="1200" cap="none" spc="0" normalizeH="0" baseline="0" noProof="0" dirty="0" err="1">
                <a:ln>
                  <a:noFill/>
                </a:ln>
                <a:solidFill>
                  <a:srgbClr val="FFFFFF"/>
                </a:solidFill>
                <a:effectLst/>
                <a:uLnTx/>
                <a:uFillTx/>
                <a:latin typeface="Arial" pitchFamily="34" charset="0"/>
                <a:ea typeface="+mn-ea"/>
                <a:cs typeface="+mn-cs"/>
              </a:rPr>
              <a:t>mln</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natural images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available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636883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0133"/>
          <a:stretch/>
        </p:blipFill>
        <p:spPr>
          <a:xfrm>
            <a:off x="0" y="1893277"/>
            <a:ext cx="9144000" cy="4964723"/>
          </a:xfrm>
          <a:prstGeom prst="rect">
            <a:avLst/>
          </a:prstGeom>
        </p:spPr>
      </p:pic>
      <p:sp>
        <p:nvSpPr>
          <p:cNvPr id="8" name="Rectangle 7"/>
          <p:cNvSpPr/>
          <p:nvPr/>
        </p:nvSpPr>
        <p:spPr>
          <a:xfrm>
            <a:off x="419100" y="115605"/>
            <a:ext cx="1013460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srgbClr val="FFFF00"/>
                </a:solidFill>
                <a:effectLst/>
                <a:uLnTx/>
                <a:uFillTx/>
                <a:latin typeface="Arial" pitchFamily="34" charset="0"/>
                <a:ea typeface="+mn-ea"/>
                <a:cs typeface="+mn-cs"/>
              </a:rPr>
              <a:t>Deep learning for </a:t>
            </a:r>
            <a:r>
              <a:rPr kumimoji="0" lang="en-US" sz="3200" b="0" i="0" u="none" strike="noStrike" kern="1200" cap="none" spc="0" normalizeH="0" baseline="0" noProof="0" dirty="0">
                <a:ln>
                  <a:noFill/>
                </a:ln>
                <a:solidFill>
                  <a:srgbClr val="FFFF00"/>
                </a:solidFill>
                <a:effectLst/>
                <a:uLnTx/>
                <a:uFillTx/>
                <a:latin typeface="Arial" pitchFamily="34" charset="0"/>
                <a:ea typeface="+mn-ea"/>
                <a:cs typeface="+mn-cs"/>
              </a:rPr>
              <a:t>adipose tissue segmentation</a:t>
            </a:r>
            <a:br>
              <a:rPr kumimoji="0" lang="pl-PL" sz="3200" b="0" i="0" u="none" strike="noStrike" kern="1200" cap="none" spc="0" normalizeH="0" baseline="0" noProof="0" dirty="0">
                <a:ln>
                  <a:noFill/>
                </a:ln>
                <a:solidFill>
                  <a:srgbClr val="FFFF00"/>
                </a:solidFill>
                <a:effectLst/>
                <a:uLnTx/>
                <a:uFillTx/>
                <a:latin typeface="Arial" pitchFamily="34" charset="0"/>
                <a:ea typeface="+mn-ea"/>
                <a:cs typeface="+mn-cs"/>
              </a:rPr>
            </a:br>
            <a:r>
              <a:rPr kumimoji="0" lang="en-US" sz="3200" b="0" i="0" u="none" strike="noStrike" kern="1200" cap="none" spc="0" normalizeH="0" baseline="0" noProof="0" dirty="0">
                <a:ln>
                  <a:noFill/>
                </a:ln>
                <a:solidFill>
                  <a:srgbClr val="FFFF00"/>
                </a:solidFill>
                <a:effectLst/>
                <a:uLnTx/>
                <a:uFillTx/>
                <a:latin typeface="Arial" pitchFamily="34" charset="0"/>
                <a:ea typeface="+mn-ea"/>
                <a:cs typeface="+mn-cs"/>
              </a:rPr>
              <a:t>               from </a:t>
            </a:r>
            <a:r>
              <a:rPr kumimoji="0" lang="pl-PL" sz="3200" b="0" i="0" u="none" strike="noStrike" kern="1200" cap="none" spc="0" normalizeH="0" baseline="0" noProof="0" dirty="0">
                <a:ln>
                  <a:noFill/>
                </a:ln>
                <a:solidFill>
                  <a:srgbClr val="FFFF00"/>
                </a:solidFill>
                <a:effectLst/>
                <a:uLnTx/>
                <a:uFillTx/>
                <a:latin typeface="Arial" pitchFamily="34" charset="0"/>
                <a:ea typeface="+mn-ea"/>
                <a:cs typeface="+mn-cs"/>
              </a:rPr>
              <a:t>non-contrast CT</a:t>
            </a:r>
            <a:endParaRPr kumimoji="0" lang="en-US" sz="3200" b="1"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pic>
        <p:nvPicPr>
          <p:cNvPr id="2" name="Picture 1"/>
          <p:cNvPicPr>
            <a:picLocks noChangeAspect="1"/>
          </p:cNvPicPr>
          <p:nvPr/>
        </p:nvPicPr>
        <p:blipFill rotWithShape="1">
          <a:blip r:embed="rId3"/>
          <a:srcRect l="7461" t="18051" r="23465" b="18182"/>
          <a:stretch/>
        </p:blipFill>
        <p:spPr>
          <a:xfrm>
            <a:off x="110059" y="666914"/>
            <a:ext cx="1981200" cy="2580871"/>
          </a:xfrm>
          <a:prstGeom prst="rect">
            <a:avLst/>
          </a:prstGeom>
        </p:spPr>
      </p:pic>
      <p:sp>
        <p:nvSpPr>
          <p:cNvPr id="3" name="TextBox 2"/>
          <p:cNvSpPr txBox="1"/>
          <p:nvPr/>
        </p:nvSpPr>
        <p:spPr>
          <a:xfrm>
            <a:off x="304800" y="6027003"/>
            <a:ext cx="311495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Dey D R01HL133616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4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&gt;7000 patients</a:t>
            </a:r>
          </a:p>
        </p:txBody>
      </p:sp>
    </p:spTree>
    <p:extLst>
      <p:ext uri="{BB962C8B-B14F-4D97-AF65-F5344CB8AC3E}">
        <p14:creationId xmlns:p14="http://schemas.microsoft.com/office/powerpoint/2010/main" val="126608129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32756"/>
            <a:ext cx="9296400" cy="1325563"/>
          </a:xfrm>
        </p:spPr>
        <p:txBody>
          <a:bodyPr>
            <a:normAutofit/>
          </a:bodyPr>
          <a:lstStyle/>
          <a:p>
            <a:pPr algn="ctr">
              <a:lnSpc>
                <a:spcPct val="100000"/>
              </a:lnSpc>
            </a:pPr>
            <a:r>
              <a:rPr lang="pl-PL" dirty="0">
                <a:solidFill>
                  <a:srgbClr val="FFFF00"/>
                </a:solidFill>
              </a:rPr>
              <a:t>Deep learning for image analysis</a:t>
            </a:r>
            <a:r>
              <a:rPr lang="en-US" dirty="0">
                <a:solidFill>
                  <a:srgbClr val="FFFF00"/>
                </a:solidFill>
              </a:rPr>
              <a:t>   </a:t>
            </a:r>
            <a:br>
              <a:rPr lang="en-US" dirty="0">
                <a:solidFill>
                  <a:srgbClr val="FFFF00"/>
                </a:solidFill>
              </a:rPr>
            </a:br>
            <a:r>
              <a:rPr lang="pl-PL" sz="2400" dirty="0">
                <a:solidFill>
                  <a:schemeClr val="bg1"/>
                </a:solidFill>
              </a:rPr>
              <a:t>non-contrast CT pericardial f</a:t>
            </a:r>
            <a:r>
              <a:rPr lang="en-US" sz="2400" dirty="0">
                <a:solidFill>
                  <a:schemeClr val="bg1"/>
                </a:solidFill>
              </a:rPr>
              <a:t>at</a:t>
            </a:r>
            <a:r>
              <a:rPr lang="pl-PL" sz="2400" dirty="0">
                <a:solidFill>
                  <a:schemeClr val="bg1"/>
                </a:solidFill>
              </a:rPr>
              <a:t> </a:t>
            </a:r>
            <a:r>
              <a:rPr lang="en-US" sz="2400" dirty="0">
                <a:solidFill>
                  <a:schemeClr val="bg1"/>
                </a:solidFill>
              </a:rPr>
              <a:t>segmentation</a:t>
            </a:r>
          </a:p>
        </p:txBody>
      </p:sp>
      <p:sp>
        <p:nvSpPr>
          <p:cNvPr id="13" name="TextBox 12"/>
          <p:cNvSpPr txBox="1"/>
          <p:nvPr/>
        </p:nvSpPr>
        <p:spPr>
          <a:xfrm>
            <a:off x="3191489" y="1007513"/>
            <a:ext cx="280758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Ground truth</a:t>
            </a:r>
            <a:r>
              <a:rPr kumimoji="0" lang="pl-PL" sz="1800" b="0" i="0" u="none" strike="noStrike" kern="1200" cap="none" spc="0" normalizeH="0" baseline="0" noProof="0" dirty="0">
                <a:ln>
                  <a:noFill/>
                </a:ln>
                <a:solidFill>
                  <a:srgbClr val="FFFF00"/>
                </a:solidFill>
                <a:effectLst/>
                <a:uLnTx/>
                <a:uFillTx/>
                <a:latin typeface="Calibri" panose="020F0502020204030204"/>
                <a:ea typeface="+mn-ea"/>
                <a:cs typeface="+mn-cs"/>
              </a:rPr>
              <a:t> by expert</a:t>
            </a: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4" name="TextBox 13"/>
          <p:cNvSpPr txBox="1"/>
          <p:nvPr/>
        </p:nvSpPr>
        <p:spPr>
          <a:xfrm>
            <a:off x="177060" y="988664"/>
            <a:ext cx="280758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D</a:t>
            </a:r>
            <a:r>
              <a:rPr kumimoji="0" lang="pl-PL" sz="1800" b="0" i="0" u="none" strike="noStrike" kern="1200" cap="none" spc="0" normalizeH="0" baseline="0" noProof="0" dirty="0">
                <a:ln>
                  <a:noFill/>
                </a:ln>
                <a:solidFill>
                  <a:srgbClr val="FFFF00"/>
                </a:solidFill>
                <a:effectLst/>
                <a:uLnTx/>
                <a:uFillTx/>
                <a:latin typeface="Calibri" panose="020F0502020204030204"/>
                <a:ea typeface="+mn-ea"/>
                <a:cs typeface="+mn-cs"/>
              </a:rPr>
              <a:t>eep learning</a:t>
            </a: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TextBox 6"/>
          <p:cNvSpPr txBox="1"/>
          <p:nvPr/>
        </p:nvSpPr>
        <p:spPr>
          <a:xfrm>
            <a:off x="1886294" y="6469392"/>
            <a:ext cx="243528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Arial" pitchFamily="34" charset="0"/>
                <a:ea typeface="+mn-ea"/>
                <a:cs typeface="+mn-cs"/>
              </a:rPr>
              <a:t>Dey D NIH RO1:</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1R01HL133616</a:t>
            </a:r>
            <a:r>
              <a:rPr kumimoji="0" lang="pl-PL" sz="1200" b="0" i="0" u="none" strike="noStrike" kern="1200" cap="none" spc="0" normalizeH="0" baseline="0" noProof="0" dirty="0">
                <a:ln>
                  <a:noFill/>
                </a:ln>
                <a:solidFill>
                  <a:prstClr val="black"/>
                </a:solidFill>
                <a:effectLst/>
                <a:uLnTx/>
                <a:uFillTx/>
                <a:latin typeface="Arial" pitchFamily="34" charset="0"/>
                <a:ea typeface="+mn-ea"/>
                <a:cs typeface="+mn-cs"/>
              </a:rPr>
              <a:t>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TextBox 7"/>
          <p:cNvSpPr txBox="1"/>
          <p:nvPr/>
        </p:nvSpPr>
        <p:spPr>
          <a:xfrm>
            <a:off x="152400" y="5410200"/>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TextBox 5"/>
          <p:cNvSpPr txBox="1"/>
          <p:nvPr/>
        </p:nvSpPr>
        <p:spPr>
          <a:xfrm>
            <a:off x="180374" y="5784807"/>
            <a:ext cx="874053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Caffe:4 layers convolution/activation      o</a:t>
            </a:r>
            <a:r>
              <a:rPr kumimoji="0" lang="en-US" sz="1800" b="0" i="0" u="none" strike="noStrike" kern="1200" cap="none" spc="0" normalizeH="0" baseline="0" noProof="0" dirty="0" err="1">
                <a:ln>
                  <a:noFill/>
                </a:ln>
                <a:solidFill>
                  <a:prstClr val="white"/>
                </a:solidFill>
                <a:effectLst/>
                <a:uLnTx/>
                <a:uFillTx/>
                <a:latin typeface="Arial" pitchFamily="34" charset="0"/>
                <a:ea typeface="+mn-ea"/>
                <a:cs typeface="+mn-cs"/>
              </a:rPr>
              <a:t>utput</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 per-pixel probability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Training 1100 slices: few hours on 2x </a:t>
            </a:r>
            <a:r>
              <a:rPr kumimoji="0" lang="en-US" sz="1800" b="0" i="0" u="none" strike="noStrike" kern="1200" cap="none" spc="0" normalizeH="0" baseline="0" noProof="0" dirty="0" err="1">
                <a:ln>
                  <a:noFill/>
                </a:ln>
                <a:solidFill>
                  <a:prstClr val="white"/>
                </a:solidFill>
                <a:effectLst/>
                <a:uLnTx/>
                <a:uFillTx/>
                <a:latin typeface="Arial" pitchFamily="34" charset="0"/>
                <a:ea typeface="+mn-ea"/>
                <a:cs typeface="+mn-cs"/>
              </a:rPr>
              <a:t>Nvidia</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 GTX1080.  </a:t>
            </a:r>
            <a:r>
              <a:rPr kumimoji="0" lang="en-US" sz="1800" b="0" i="0" u="none" strike="noStrike" kern="1200" cap="none" spc="0" normalizeH="0" baseline="0" noProof="0" dirty="0">
                <a:ln>
                  <a:noFill/>
                </a:ln>
                <a:solidFill>
                  <a:srgbClr val="FFFF00"/>
                </a:solidFill>
                <a:effectLst/>
                <a:uLnTx/>
                <a:uFillTx/>
                <a:latin typeface="Arial" pitchFamily="34" charset="0"/>
                <a:ea typeface="+mn-ea"/>
                <a:cs typeface="+mn-cs"/>
              </a:rPr>
              <a:t>Testing &lt; 5 sec per patient  </a:t>
            </a:r>
          </a:p>
        </p:txBody>
      </p:sp>
      <p:sp>
        <p:nvSpPr>
          <p:cNvPr id="5" name="TextBox 4">
            <a:extLst>
              <a:ext uri="{FF2B5EF4-FFF2-40B4-BE49-F238E27FC236}">
                <a16:creationId xmlns:a16="http://schemas.microsoft.com/office/drawing/2014/main" id="{12859367-3A53-4FB6-9FCE-24E3EB0829B8}"/>
              </a:ext>
            </a:extLst>
          </p:cNvPr>
          <p:cNvSpPr txBox="1"/>
          <p:nvPr/>
        </p:nvSpPr>
        <p:spPr>
          <a:xfrm>
            <a:off x="4756519" y="6431976"/>
            <a:ext cx="3648306"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mn-cs"/>
              </a:rPr>
              <a:t>Commandeur et al SCCT, RSNA 2017</a:t>
            </a:r>
          </a:p>
        </p:txBody>
      </p:sp>
      <p:pic>
        <p:nvPicPr>
          <p:cNvPr id="9" name="Picture 8">
            <a:extLst>
              <a:ext uri="{FF2B5EF4-FFF2-40B4-BE49-F238E27FC236}">
                <a16:creationId xmlns:a16="http://schemas.microsoft.com/office/drawing/2014/main" id="{45A78424-24E4-4169-966D-F40661F3193F}"/>
              </a:ext>
            </a:extLst>
          </p:cNvPr>
          <p:cNvPicPr>
            <a:picLocks noChangeAspect="1"/>
          </p:cNvPicPr>
          <p:nvPr/>
        </p:nvPicPr>
        <p:blipFill rotWithShape="1">
          <a:blip r:embed="rId2"/>
          <a:srcRect l="4684" t="1" b="2683"/>
          <a:stretch/>
        </p:blipFill>
        <p:spPr>
          <a:xfrm>
            <a:off x="6248776" y="3657600"/>
            <a:ext cx="2838354" cy="2214265"/>
          </a:xfrm>
          <a:prstGeom prst="rect">
            <a:avLst/>
          </a:prstGeom>
        </p:spPr>
      </p:pic>
      <p:sp>
        <p:nvSpPr>
          <p:cNvPr id="10" name="TextBox 9">
            <a:extLst>
              <a:ext uri="{FF2B5EF4-FFF2-40B4-BE49-F238E27FC236}">
                <a16:creationId xmlns:a16="http://schemas.microsoft.com/office/drawing/2014/main" id="{7BFBD4BC-3F4B-4CB8-8A33-53CAEBD6EBC0}"/>
              </a:ext>
            </a:extLst>
          </p:cNvPr>
          <p:cNvSpPr txBox="1"/>
          <p:nvPr/>
        </p:nvSpPr>
        <p:spPr>
          <a:xfrm>
            <a:off x="6858000" y="4145073"/>
            <a:ext cx="9348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R=0.93</a:t>
            </a:r>
          </a:p>
        </p:txBody>
      </p:sp>
      <p:sp>
        <p:nvSpPr>
          <p:cNvPr id="15" name="TextBox 14">
            <a:extLst>
              <a:ext uri="{FF2B5EF4-FFF2-40B4-BE49-F238E27FC236}">
                <a16:creationId xmlns:a16="http://schemas.microsoft.com/office/drawing/2014/main" id="{CBDAEFC5-A24F-4C36-9451-0420854C422A}"/>
              </a:ext>
            </a:extLst>
          </p:cNvPr>
          <p:cNvSpPr txBox="1"/>
          <p:nvPr/>
        </p:nvSpPr>
        <p:spPr>
          <a:xfrm>
            <a:off x="6733082" y="1458676"/>
            <a:ext cx="9348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R=0.95</a:t>
            </a:r>
          </a:p>
        </p:txBody>
      </p:sp>
      <p:pic>
        <p:nvPicPr>
          <p:cNvPr id="19" name="Picture 18">
            <a:extLst>
              <a:ext uri="{FF2B5EF4-FFF2-40B4-BE49-F238E27FC236}">
                <a16:creationId xmlns:a16="http://schemas.microsoft.com/office/drawing/2014/main" id="{8106B58E-D6EF-4CD8-A568-C89CC72C9981}"/>
              </a:ext>
            </a:extLst>
          </p:cNvPr>
          <p:cNvPicPr>
            <a:picLocks noChangeAspect="1"/>
          </p:cNvPicPr>
          <p:nvPr/>
        </p:nvPicPr>
        <p:blipFill>
          <a:blip r:embed="rId3"/>
          <a:stretch>
            <a:fillRect/>
          </a:stretch>
        </p:blipFill>
        <p:spPr>
          <a:xfrm>
            <a:off x="523959" y="1338555"/>
            <a:ext cx="5394035" cy="4484542"/>
          </a:xfrm>
          <a:prstGeom prst="rect">
            <a:avLst/>
          </a:prstGeom>
        </p:spPr>
      </p:pic>
      <p:pic>
        <p:nvPicPr>
          <p:cNvPr id="20" name="Picture 19">
            <a:extLst>
              <a:ext uri="{FF2B5EF4-FFF2-40B4-BE49-F238E27FC236}">
                <a16:creationId xmlns:a16="http://schemas.microsoft.com/office/drawing/2014/main" id="{F9946A93-DB0F-47C1-850E-8A73F49338E5}"/>
              </a:ext>
            </a:extLst>
          </p:cNvPr>
          <p:cNvPicPr>
            <a:picLocks noChangeAspect="1"/>
          </p:cNvPicPr>
          <p:nvPr/>
        </p:nvPicPr>
        <p:blipFill>
          <a:blip r:embed="rId4"/>
          <a:stretch>
            <a:fillRect/>
          </a:stretch>
        </p:blipFill>
        <p:spPr>
          <a:xfrm>
            <a:off x="5999072" y="1088824"/>
            <a:ext cx="2763927" cy="2497355"/>
          </a:xfrm>
          <a:prstGeom prst="rect">
            <a:avLst/>
          </a:prstGeom>
        </p:spPr>
      </p:pic>
    </p:spTree>
    <p:extLst>
      <p:ext uri="{BB962C8B-B14F-4D97-AF65-F5344CB8AC3E}">
        <p14:creationId xmlns:p14="http://schemas.microsoft.com/office/powerpoint/2010/main" val="3175857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5228C5-74D9-4E12-AD4D-3852C28A8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60" y="2491323"/>
            <a:ext cx="8853245" cy="3990276"/>
          </a:xfrm>
          <a:prstGeom prst="rect">
            <a:avLst/>
          </a:prstGeom>
        </p:spPr>
      </p:pic>
      <p:sp>
        <p:nvSpPr>
          <p:cNvPr id="2" name="Title 1">
            <a:extLst>
              <a:ext uri="{FF2B5EF4-FFF2-40B4-BE49-F238E27FC236}">
                <a16:creationId xmlns:a16="http://schemas.microsoft.com/office/drawing/2014/main" id="{95D8559B-AD83-4C6C-9136-71CC4A2921F9}"/>
              </a:ext>
            </a:extLst>
          </p:cNvPr>
          <p:cNvSpPr>
            <a:spLocks noGrp="1"/>
          </p:cNvSpPr>
          <p:nvPr>
            <p:ph type="title"/>
          </p:nvPr>
        </p:nvSpPr>
        <p:spPr/>
        <p:txBody>
          <a:bodyPr/>
          <a:lstStyle/>
          <a:p>
            <a:r>
              <a:rPr lang="en-US" sz="3200" dirty="0"/>
              <a:t>Predict obstructive disease with Deep learning </a:t>
            </a:r>
          </a:p>
        </p:txBody>
      </p:sp>
      <p:sp>
        <p:nvSpPr>
          <p:cNvPr id="3" name="Content Placeholder 2">
            <a:extLst>
              <a:ext uri="{FF2B5EF4-FFF2-40B4-BE49-F238E27FC236}">
                <a16:creationId xmlns:a16="http://schemas.microsoft.com/office/drawing/2014/main" id="{DEB5B50C-7381-423A-8F6A-19D2AF69FEB8}"/>
              </a:ext>
            </a:extLst>
          </p:cNvPr>
          <p:cNvSpPr>
            <a:spLocks noGrp="1"/>
          </p:cNvSpPr>
          <p:nvPr>
            <p:ph idx="1"/>
          </p:nvPr>
        </p:nvSpPr>
        <p:spPr/>
        <p:txBody>
          <a:bodyPr>
            <a:normAutofit/>
          </a:bodyPr>
          <a:lstStyle/>
          <a:p>
            <a:r>
              <a:rPr lang="en-US" dirty="0"/>
              <a:t>Does DL enhances standard prediction of obstructive disease by total perfusion deficit (TPD)?</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708E96B4-C56A-4819-96BF-C4992CF05ED4}"/>
              </a:ext>
            </a:extLst>
          </p:cNvPr>
          <p:cNvPicPr>
            <a:picLocks noChangeAspect="1"/>
          </p:cNvPicPr>
          <p:nvPr/>
        </p:nvPicPr>
        <p:blipFill rotWithShape="1">
          <a:blip r:embed="rId4">
            <a:extLst>
              <a:ext uri="{28A0092B-C50C-407E-A947-70E740481C1C}">
                <a14:useLocalDpi xmlns:a14="http://schemas.microsoft.com/office/drawing/2010/main" val="0"/>
              </a:ext>
            </a:extLst>
          </a:blip>
          <a:srcRect l="53951" t="38148" r="2592" b="26296"/>
          <a:stretch/>
        </p:blipFill>
        <p:spPr>
          <a:xfrm>
            <a:off x="-4343400" y="1857807"/>
            <a:ext cx="3911601" cy="2133600"/>
          </a:xfrm>
          <a:prstGeom prst="rect">
            <a:avLst/>
          </a:prstGeom>
        </p:spPr>
      </p:pic>
      <p:sp>
        <p:nvSpPr>
          <p:cNvPr id="5" name="TextBox 4">
            <a:extLst>
              <a:ext uri="{FF2B5EF4-FFF2-40B4-BE49-F238E27FC236}">
                <a16:creationId xmlns:a16="http://schemas.microsoft.com/office/drawing/2014/main" id="{56A3954C-826C-4BA8-A110-04D449AF8ECE}"/>
              </a:ext>
            </a:extLst>
          </p:cNvPr>
          <p:cNvSpPr txBox="1"/>
          <p:nvPr/>
        </p:nvSpPr>
        <p:spPr>
          <a:xfrm>
            <a:off x="4426720" y="6396335"/>
            <a:ext cx="318035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BFBFB"/>
                </a:solidFill>
                <a:effectLst/>
                <a:uLnTx/>
                <a:uFillTx/>
                <a:latin typeface="Arial" pitchFamily="34" charset="0"/>
                <a:ea typeface="+mn-ea"/>
                <a:cs typeface="+mn-cs"/>
              </a:rPr>
              <a:t>Betancur, ASNC 2017</a:t>
            </a:r>
          </a:p>
        </p:txBody>
      </p:sp>
      <p:pic>
        <p:nvPicPr>
          <p:cNvPr id="7" name="Picture 6">
            <a:extLst>
              <a:ext uri="{FF2B5EF4-FFF2-40B4-BE49-F238E27FC236}">
                <a16:creationId xmlns:a16="http://schemas.microsoft.com/office/drawing/2014/main" id="{D3EE9094-9014-46E5-9EE6-D177B8632539}"/>
              </a:ext>
            </a:extLst>
          </p:cNvPr>
          <p:cNvPicPr>
            <a:picLocks noChangeAspect="1"/>
          </p:cNvPicPr>
          <p:nvPr/>
        </p:nvPicPr>
        <p:blipFill>
          <a:blip r:embed="rId5"/>
          <a:stretch>
            <a:fillRect/>
          </a:stretch>
        </p:blipFill>
        <p:spPr>
          <a:xfrm>
            <a:off x="7244842" y="3789611"/>
            <a:ext cx="1243057" cy="232584"/>
          </a:xfrm>
          <a:prstGeom prst="rect">
            <a:avLst/>
          </a:prstGeom>
        </p:spPr>
      </p:pic>
      <p:pic>
        <p:nvPicPr>
          <p:cNvPr id="12" name="Picture 11">
            <a:extLst>
              <a:ext uri="{FF2B5EF4-FFF2-40B4-BE49-F238E27FC236}">
                <a16:creationId xmlns:a16="http://schemas.microsoft.com/office/drawing/2014/main" id="{718EF214-1588-441C-A447-7169B54A385F}"/>
              </a:ext>
            </a:extLst>
          </p:cNvPr>
          <p:cNvPicPr>
            <a:picLocks noChangeAspect="1"/>
          </p:cNvPicPr>
          <p:nvPr/>
        </p:nvPicPr>
        <p:blipFill>
          <a:blip r:embed="rId5"/>
          <a:stretch>
            <a:fillRect/>
          </a:stretch>
        </p:blipFill>
        <p:spPr>
          <a:xfrm>
            <a:off x="7258513" y="4123794"/>
            <a:ext cx="1215718" cy="227469"/>
          </a:xfrm>
          <a:prstGeom prst="rect">
            <a:avLst/>
          </a:prstGeom>
        </p:spPr>
      </p:pic>
      <p:pic>
        <p:nvPicPr>
          <p:cNvPr id="13" name="Picture 12">
            <a:extLst>
              <a:ext uri="{FF2B5EF4-FFF2-40B4-BE49-F238E27FC236}">
                <a16:creationId xmlns:a16="http://schemas.microsoft.com/office/drawing/2014/main" id="{5DC56156-ADAE-42C9-897B-DD70D582BB1A}"/>
              </a:ext>
            </a:extLst>
          </p:cNvPr>
          <p:cNvPicPr>
            <a:picLocks noChangeAspect="1"/>
          </p:cNvPicPr>
          <p:nvPr/>
        </p:nvPicPr>
        <p:blipFill>
          <a:blip r:embed="rId5"/>
          <a:stretch>
            <a:fillRect/>
          </a:stretch>
        </p:blipFill>
        <p:spPr>
          <a:xfrm>
            <a:off x="7258512" y="4440727"/>
            <a:ext cx="1215719" cy="227469"/>
          </a:xfrm>
          <a:prstGeom prst="rect">
            <a:avLst/>
          </a:prstGeom>
        </p:spPr>
      </p:pic>
      <p:pic>
        <p:nvPicPr>
          <p:cNvPr id="14" name="Picture 13">
            <a:extLst>
              <a:ext uri="{FF2B5EF4-FFF2-40B4-BE49-F238E27FC236}">
                <a16:creationId xmlns:a16="http://schemas.microsoft.com/office/drawing/2014/main" id="{9AF91CED-43D1-47C3-AE11-8F7DA4940FBC}"/>
              </a:ext>
            </a:extLst>
          </p:cNvPr>
          <p:cNvPicPr>
            <a:picLocks noChangeAspect="1"/>
          </p:cNvPicPr>
          <p:nvPr/>
        </p:nvPicPr>
        <p:blipFill>
          <a:blip r:embed="rId5"/>
          <a:stretch>
            <a:fillRect/>
          </a:stretch>
        </p:blipFill>
        <p:spPr>
          <a:xfrm>
            <a:off x="7242482" y="6031100"/>
            <a:ext cx="1310850" cy="245269"/>
          </a:xfrm>
          <a:prstGeom prst="rect">
            <a:avLst/>
          </a:prstGeom>
        </p:spPr>
      </p:pic>
      <p:sp>
        <p:nvSpPr>
          <p:cNvPr id="10" name="TextBox 9">
            <a:extLst>
              <a:ext uri="{FF2B5EF4-FFF2-40B4-BE49-F238E27FC236}">
                <a16:creationId xmlns:a16="http://schemas.microsoft.com/office/drawing/2014/main" id="{37659105-FE9E-4304-83D2-C009D0DBB5CD}"/>
              </a:ext>
            </a:extLst>
          </p:cNvPr>
          <p:cNvSpPr txBox="1"/>
          <p:nvPr/>
        </p:nvSpPr>
        <p:spPr>
          <a:xfrm>
            <a:off x="7631509" y="3756549"/>
            <a:ext cx="53412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80808"/>
                </a:solidFill>
                <a:effectLst/>
                <a:uLnTx/>
                <a:uFillTx/>
                <a:latin typeface="Arial" pitchFamily="34" charset="0"/>
                <a:ea typeface="+mn-ea"/>
                <a:cs typeface="+mn-cs"/>
              </a:rPr>
              <a:t>LAD</a:t>
            </a:r>
          </a:p>
        </p:txBody>
      </p:sp>
      <p:sp>
        <p:nvSpPr>
          <p:cNvPr id="15" name="TextBox 14">
            <a:extLst>
              <a:ext uri="{FF2B5EF4-FFF2-40B4-BE49-F238E27FC236}">
                <a16:creationId xmlns:a16="http://schemas.microsoft.com/office/drawing/2014/main" id="{B16068EF-E959-4974-BFC3-380DE2AC8EA3}"/>
              </a:ext>
            </a:extLst>
          </p:cNvPr>
          <p:cNvSpPr txBox="1"/>
          <p:nvPr/>
        </p:nvSpPr>
        <p:spPr>
          <a:xfrm>
            <a:off x="7635496" y="4050831"/>
            <a:ext cx="53412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80808"/>
                </a:solidFill>
                <a:effectLst/>
                <a:uLnTx/>
                <a:uFillTx/>
                <a:latin typeface="Arial" pitchFamily="34" charset="0"/>
                <a:ea typeface="+mn-ea"/>
                <a:cs typeface="+mn-cs"/>
              </a:rPr>
              <a:t>LCX</a:t>
            </a:r>
          </a:p>
        </p:txBody>
      </p:sp>
      <p:sp>
        <p:nvSpPr>
          <p:cNvPr id="16" name="TextBox 15">
            <a:extLst>
              <a:ext uri="{FF2B5EF4-FFF2-40B4-BE49-F238E27FC236}">
                <a16:creationId xmlns:a16="http://schemas.microsoft.com/office/drawing/2014/main" id="{377E7269-C18C-45FC-929F-076DD7D300E6}"/>
              </a:ext>
            </a:extLst>
          </p:cNvPr>
          <p:cNvSpPr txBox="1"/>
          <p:nvPr/>
        </p:nvSpPr>
        <p:spPr>
          <a:xfrm>
            <a:off x="7638854" y="4357431"/>
            <a:ext cx="5645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80808"/>
                </a:solidFill>
                <a:effectLst/>
                <a:uLnTx/>
                <a:uFillTx/>
                <a:latin typeface="Arial" pitchFamily="34" charset="0"/>
                <a:ea typeface="+mn-ea"/>
                <a:cs typeface="+mn-cs"/>
              </a:rPr>
              <a:t>RCA</a:t>
            </a:r>
          </a:p>
        </p:txBody>
      </p:sp>
      <p:sp>
        <p:nvSpPr>
          <p:cNvPr id="18" name="TextBox 17">
            <a:extLst>
              <a:ext uri="{FF2B5EF4-FFF2-40B4-BE49-F238E27FC236}">
                <a16:creationId xmlns:a16="http://schemas.microsoft.com/office/drawing/2014/main" id="{8E11BC33-6D34-4FED-A77C-47A90F8287DA}"/>
              </a:ext>
            </a:extLst>
          </p:cNvPr>
          <p:cNvSpPr txBox="1"/>
          <p:nvPr/>
        </p:nvSpPr>
        <p:spPr>
          <a:xfrm>
            <a:off x="7288607" y="5997877"/>
            <a:ext cx="122982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80808"/>
                </a:solidFill>
                <a:effectLst/>
                <a:uLnTx/>
                <a:uFillTx/>
                <a:latin typeface="Arial" pitchFamily="34" charset="0"/>
                <a:ea typeface="+mn-ea"/>
                <a:cs typeface="+mn-cs"/>
              </a:rPr>
              <a:t>Patient score</a:t>
            </a:r>
          </a:p>
        </p:txBody>
      </p:sp>
    </p:spTree>
    <p:extLst>
      <p:ext uri="{BB962C8B-B14F-4D97-AF65-F5344CB8AC3E}">
        <p14:creationId xmlns:p14="http://schemas.microsoft.com/office/powerpoint/2010/main" val="194199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4164"/>
            <a:ext cx="903484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400" b="0" i="0" u="none" strike="noStrike" kern="1200" cap="none" spc="0" normalizeH="0" baseline="0" noProof="0" dirty="0">
                <a:ln>
                  <a:noFill/>
                </a:ln>
                <a:solidFill>
                  <a:srgbClr val="FFFF00"/>
                </a:solidFill>
                <a:effectLst/>
                <a:uLnTx/>
                <a:uFillTx/>
                <a:latin typeface="Arial" pitchFamily="34" charset="0"/>
                <a:ea typeface="+mn-ea"/>
                <a:cs typeface="+mn-cs"/>
              </a:rPr>
              <a:t>Deep lea</a:t>
            </a:r>
            <a:r>
              <a:rPr kumimoji="0" lang="en-US" sz="2400" b="0" i="0" u="none" strike="noStrike" kern="1200" cap="none" spc="0" normalizeH="0" baseline="0" noProof="0" dirty="0" err="1">
                <a:ln>
                  <a:noFill/>
                </a:ln>
                <a:solidFill>
                  <a:srgbClr val="FFFF00"/>
                </a:solidFill>
                <a:effectLst/>
                <a:uLnTx/>
                <a:uFillTx/>
                <a:latin typeface="Arial" pitchFamily="34" charset="0"/>
                <a:ea typeface="+mn-ea"/>
                <a:cs typeface="+mn-cs"/>
              </a:rPr>
              <a:t>rning</a:t>
            </a:r>
            <a:r>
              <a:rPr kumimoji="0" lang="pl-PL" sz="2400" b="0" i="0" u="none" strike="noStrike" kern="1200" cap="none" spc="0" normalizeH="0" baseline="0" noProof="0" dirty="0">
                <a:ln>
                  <a:noFill/>
                </a:ln>
                <a:solidFill>
                  <a:srgbClr val="FFFF00"/>
                </a:solidFill>
                <a:effectLst/>
                <a:uLnTx/>
                <a:uFillTx/>
                <a:latin typeface="Arial" pitchFamily="34" charset="0"/>
                <a:ea typeface="+mn-ea"/>
                <a:cs typeface="+mn-cs"/>
              </a:rPr>
              <a:t>: </a:t>
            </a:r>
            <a:r>
              <a:rPr kumimoji="0" lang="en-US" sz="2400" b="0" i="0" u="none" strike="noStrike" kern="1200" cap="none" spc="0" normalizeH="0" baseline="0" noProof="0" dirty="0">
                <a:ln>
                  <a:noFill/>
                </a:ln>
                <a:solidFill>
                  <a:srgbClr val="FFFF00"/>
                </a:solidFill>
                <a:effectLst/>
                <a:uLnTx/>
                <a:uFillTx/>
                <a:latin typeface="Arial" pitchFamily="34" charset="0"/>
                <a:ea typeface="+mn-ea"/>
                <a:cs typeface="+mn-cs"/>
              </a:rPr>
              <a:t>p</a:t>
            </a:r>
            <a:r>
              <a:rPr kumimoji="0" lang="pl-PL" sz="2400" b="0" i="0" u="none" strike="noStrike" kern="1200" cap="none" spc="0" normalizeH="0" baseline="0" noProof="0" dirty="0">
                <a:ln>
                  <a:noFill/>
                </a:ln>
                <a:solidFill>
                  <a:srgbClr val="FFFF00"/>
                </a:solidFill>
                <a:effectLst/>
                <a:uLnTx/>
                <a:uFillTx/>
                <a:latin typeface="Arial" pitchFamily="34" charset="0"/>
                <a:ea typeface="+mn-ea"/>
                <a:cs typeface="+mn-cs"/>
              </a:rPr>
              <a:t>rediction of obstructive disease from polar maps </a:t>
            </a:r>
          </a:p>
        </p:txBody>
      </p:sp>
      <p:sp>
        <p:nvSpPr>
          <p:cNvPr id="4" name="TextBox 3"/>
          <p:cNvSpPr txBox="1"/>
          <p:nvPr/>
        </p:nvSpPr>
        <p:spPr>
          <a:xfrm>
            <a:off x="205934" y="5753535"/>
            <a:ext cx="34290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FFFF00"/>
                </a:solidFill>
                <a:effectLst/>
                <a:uLnTx/>
                <a:uFillTx/>
                <a:latin typeface="Arial" pitchFamily="34" charset="0"/>
                <a:ea typeface="+mn-ea"/>
                <a:cs typeface="+mn-cs"/>
              </a:rPr>
              <a:t>AUC- area under  curve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600" b="0" i="0" u="none" strike="noStrike" kern="1200" cap="none" spc="0" normalizeH="0" baseline="0" noProof="0" dirty="0">
                <a:ln>
                  <a:noFill/>
                </a:ln>
                <a:solidFill>
                  <a:srgbClr val="FFFF00"/>
                </a:solidFill>
                <a:effectLst/>
                <a:uLnTx/>
                <a:uFillTx/>
                <a:latin typeface="Arial" pitchFamily="34" charset="0"/>
                <a:ea typeface="+mn-ea"/>
                <a:cs typeface="+mn-cs"/>
              </a:rPr>
              <a:t>TPD –total perfusion  deficit (current method)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TextBox 5"/>
          <p:cNvSpPr txBox="1"/>
          <p:nvPr/>
        </p:nvSpPr>
        <p:spPr>
          <a:xfrm rot="19984478">
            <a:off x="4594673" y="2192774"/>
            <a:ext cx="2538734"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000" b="0" i="0" u="none" strike="noStrike" kern="1200" cap="none" spc="0" normalizeH="0" baseline="0" noProof="0" dirty="0">
                <a:ln>
                  <a:noFill/>
                </a:ln>
                <a:solidFill>
                  <a:prstClr val="black"/>
                </a:solidFill>
                <a:effectLst/>
                <a:uLnTx/>
                <a:uFillTx/>
                <a:latin typeface="Arial" pitchFamily="34" charset="0"/>
                <a:ea typeface="+mn-ea"/>
                <a:cs typeface="+mn-cs"/>
              </a:rPr>
              <a:t>Preliminary work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000" b="0" i="0" u="none" strike="noStrike" kern="1200" cap="none" spc="0" normalizeH="0" baseline="0" noProof="0" dirty="0">
                <a:ln>
                  <a:noFill/>
                </a:ln>
                <a:solidFill>
                  <a:prstClr val="black"/>
                </a:solidFill>
                <a:effectLst/>
                <a:uLnTx/>
                <a:uFillTx/>
                <a:latin typeface="Arial" pitchFamily="34"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7" name="Picture 6"/>
          <p:cNvPicPr>
            <a:picLocks noChangeAspect="1"/>
          </p:cNvPicPr>
          <p:nvPr/>
        </p:nvPicPr>
        <p:blipFill>
          <a:blip r:embed="rId2"/>
          <a:stretch>
            <a:fillRect/>
          </a:stretch>
        </p:blipFill>
        <p:spPr>
          <a:xfrm>
            <a:off x="193712" y="3124200"/>
            <a:ext cx="2504505" cy="2511900"/>
          </a:xfrm>
          <a:prstGeom prst="rect">
            <a:avLst/>
          </a:prstGeom>
        </p:spPr>
      </p:pic>
      <p:pic>
        <p:nvPicPr>
          <p:cNvPr id="8" name="Picture 7"/>
          <p:cNvPicPr>
            <a:picLocks noChangeAspect="1"/>
          </p:cNvPicPr>
          <p:nvPr/>
        </p:nvPicPr>
        <p:blipFill>
          <a:blip r:embed="rId3"/>
          <a:stretch>
            <a:fillRect/>
          </a:stretch>
        </p:blipFill>
        <p:spPr>
          <a:xfrm>
            <a:off x="32190" y="2101236"/>
            <a:ext cx="2699009" cy="1317665"/>
          </a:xfrm>
          <a:prstGeom prst="rect">
            <a:avLst/>
          </a:prstGeom>
        </p:spPr>
      </p:pic>
      <p:pic>
        <p:nvPicPr>
          <p:cNvPr id="9" name="Picture 8"/>
          <p:cNvPicPr>
            <a:picLocks noChangeAspect="1"/>
          </p:cNvPicPr>
          <p:nvPr/>
        </p:nvPicPr>
        <p:blipFill>
          <a:blip r:embed="rId4"/>
          <a:stretch>
            <a:fillRect/>
          </a:stretch>
        </p:blipFill>
        <p:spPr>
          <a:xfrm>
            <a:off x="285646" y="916263"/>
            <a:ext cx="2429631" cy="1131094"/>
          </a:xfrm>
          <a:prstGeom prst="rect">
            <a:avLst/>
          </a:prstGeom>
        </p:spPr>
      </p:pic>
      <p:sp>
        <p:nvSpPr>
          <p:cNvPr id="10" name="TextBox 9"/>
          <p:cNvSpPr txBox="1"/>
          <p:nvPr/>
        </p:nvSpPr>
        <p:spPr>
          <a:xfrm>
            <a:off x="990600" y="513185"/>
            <a:ext cx="777007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000" b="0" i="0" u="none" strike="noStrike" kern="1200" cap="none" spc="0" normalizeH="0" baseline="0" noProof="0" dirty="0">
                <a:ln>
                  <a:noFill/>
                </a:ln>
                <a:solidFill>
                  <a:srgbClr val="FFFF00"/>
                </a:solidFill>
                <a:effectLst/>
                <a:uLnTx/>
                <a:uFillTx/>
                <a:latin typeface="Arial" pitchFamily="34" charset="0"/>
                <a:ea typeface="+mn-ea"/>
                <a:cs typeface="+mn-cs"/>
              </a:rPr>
              <a:t>N =1</a:t>
            </a:r>
            <a:r>
              <a:rPr kumimoji="0" lang="en-US" sz="2000" b="0" i="0" u="none" strike="noStrike" kern="1200" cap="none" spc="0" normalizeH="0" baseline="0" noProof="0" dirty="0">
                <a:ln>
                  <a:noFill/>
                </a:ln>
                <a:solidFill>
                  <a:srgbClr val="FFFF00"/>
                </a:solidFill>
                <a:effectLst/>
                <a:uLnTx/>
                <a:uFillTx/>
                <a:latin typeface="Arial" pitchFamily="34" charset="0"/>
                <a:ea typeface="+mn-ea"/>
                <a:cs typeface="+mn-cs"/>
              </a:rPr>
              <a:t>638</a:t>
            </a:r>
            <a:r>
              <a:rPr kumimoji="0" lang="pl-PL" sz="2000" b="0" i="0" u="none" strike="noStrike" kern="1200" cap="none" spc="0" normalizeH="0" baseline="0" noProof="0" dirty="0">
                <a:ln>
                  <a:noFill/>
                </a:ln>
                <a:solidFill>
                  <a:srgbClr val="FFFF00"/>
                </a:solidFill>
                <a:effectLst/>
                <a:uLnTx/>
                <a:uFillTx/>
                <a:latin typeface="Arial" pitchFamily="34" charset="0"/>
                <a:ea typeface="+mn-ea"/>
                <a:cs typeface="+mn-cs"/>
              </a:rPr>
              <a:t>  MPI with invasive angiography  (10-fold cross validation) </a:t>
            </a:r>
            <a:endParaRPr kumimoji="0" lang="en-US" sz="2000" b="0" i="0" u="none" strike="noStrike" kern="1200" cap="none" spc="0" normalizeH="0" baseline="0" noProof="0" dirty="0">
              <a:ln>
                <a:noFill/>
              </a:ln>
              <a:solidFill>
                <a:srgbClr val="FFFF00"/>
              </a:solidFill>
              <a:effectLst/>
              <a:uLnTx/>
              <a:uFillTx/>
              <a:latin typeface="Arial" pitchFamily="34" charset="0"/>
              <a:ea typeface="+mn-ea"/>
              <a:cs typeface="+mn-cs"/>
            </a:endParaRPr>
          </a:p>
        </p:txBody>
      </p:sp>
      <p:sp>
        <p:nvSpPr>
          <p:cNvPr id="12" name="TextBox 11"/>
          <p:cNvSpPr txBox="1"/>
          <p:nvPr/>
        </p:nvSpPr>
        <p:spPr>
          <a:xfrm>
            <a:off x="32190" y="6533372"/>
            <a:ext cx="331879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itchFamily="34" charset="0"/>
                <a:ea typeface="+mn-ea"/>
                <a:cs typeface="+mn-cs"/>
              </a:rPr>
              <a:t>Betancur et al , ASNC 2017</a:t>
            </a:r>
          </a:p>
        </p:txBody>
      </p:sp>
      <p:sp>
        <p:nvSpPr>
          <p:cNvPr id="13" name="Rectangle 12"/>
          <p:cNvSpPr/>
          <p:nvPr/>
        </p:nvSpPr>
        <p:spPr>
          <a:xfrm>
            <a:off x="4466947" y="953110"/>
            <a:ext cx="359585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itchFamily="34" charset="0"/>
                <a:ea typeface="+mn-ea"/>
                <a:cs typeface="+mn-cs"/>
              </a:rPr>
              <a:t>NIH  NHLBI  grant R01HL089765</a:t>
            </a:r>
            <a:endParaRPr kumimoji="0" lang="pl-PL" sz="1800" b="0" i="0" u="none" strike="noStrike" kern="0" cap="none" spc="0" normalizeH="0" baseline="0" noProof="0" dirty="0">
              <a:ln>
                <a:noFill/>
              </a:ln>
              <a:solidFill>
                <a:prstClr val="white"/>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0" cap="none" spc="0" normalizeH="0" baseline="0" noProof="0" dirty="0">
                <a:ln>
                  <a:noFill/>
                </a:ln>
                <a:solidFill>
                  <a:prstClr val="white"/>
                </a:solidFill>
                <a:effectLst/>
                <a:uLnTx/>
                <a:uFillTx/>
                <a:latin typeface="Arial" pitchFamily="34" charset="0"/>
                <a:ea typeface="+mn-ea"/>
                <a:cs typeface="+mn-cs"/>
              </a:rPr>
              <a:t>     Multi site MPI registry </a:t>
            </a:r>
            <a:endParaRPr kumimoji="0" lang="en-US" sz="1800" b="0" i="0" u="none" strike="noStrike" kern="0" cap="none" spc="0" normalizeH="0" baseline="0" noProof="0" dirty="0">
              <a:ln>
                <a:noFill/>
              </a:ln>
              <a:solidFill>
                <a:prstClr val="white"/>
              </a:solidFill>
              <a:effectLst/>
              <a:uLnTx/>
              <a:uFillTx/>
              <a:latin typeface="Arial" pitchFamily="34" charset="0"/>
              <a:ea typeface="+mn-ea"/>
              <a:cs typeface="+mn-cs"/>
            </a:endParaRPr>
          </a:p>
        </p:txBody>
      </p:sp>
      <p:sp>
        <p:nvSpPr>
          <p:cNvPr id="5" name="TextBox 4"/>
          <p:cNvSpPr txBox="1"/>
          <p:nvPr/>
        </p:nvSpPr>
        <p:spPr>
          <a:xfrm>
            <a:off x="42284" y="5223225"/>
            <a:ext cx="2614883"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Training 1 hr.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Testing per case &lt; 1sec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11" name="Picture 10">
            <a:extLst>
              <a:ext uri="{FF2B5EF4-FFF2-40B4-BE49-F238E27FC236}">
                <a16:creationId xmlns:a16="http://schemas.microsoft.com/office/drawing/2014/main" id="{0DB53D6F-62B0-412D-83B4-A15C5C110741}"/>
              </a:ext>
            </a:extLst>
          </p:cNvPr>
          <p:cNvPicPr>
            <a:picLocks noChangeAspect="1"/>
          </p:cNvPicPr>
          <p:nvPr/>
        </p:nvPicPr>
        <p:blipFill>
          <a:blip r:embed="rId5"/>
          <a:stretch>
            <a:fillRect/>
          </a:stretch>
        </p:blipFill>
        <p:spPr>
          <a:xfrm>
            <a:off x="2882627" y="1693132"/>
            <a:ext cx="6173644" cy="4616950"/>
          </a:xfrm>
          <a:prstGeom prst="rect">
            <a:avLst/>
          </a:prstGeom>
        </p:spPr>
      </p:pic>
    </p:spTree>
    <p:extLst>
      <p:ext uri="{BB962C8B-B14F-4D97-AF65-F5344CB8AC3E}">
        <p14:creationId xmlns:p14="http://schemas.microsoft.com/office/powerpoint/2010/main" val="140612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99" y="114300"/>
            <a:ext cx="8229600" cy="1143000"/>
          </a:xfrm>
        </p:spPr>
        <p:txBody>
          <a:bodyPr/>
          <a:lstStyle/>
          <a:p>
            <a:r>
              <a:rPr lang="pl-PL" dirty="0">
                <a:solidFill>
                  <a:srgbClr val="FFFF00"/>
                </a:solidFill>
              </a:rPr>
              <a:t>Machine learning</a:t>
            </a:r>
            <a:endParaRPr lang="en-US" dirty="0">
              <a:solidFill>
                <a:srgbClr val="FFFF00"/>
              </a:solidFill>
            </a:endParaRPr>
          </a:p>
        </p:txBody>
      </p:sp>
      <p:sp>
        <p:nvSpPr>
          <p:cNvPr id="3" name="TextBox 2"/>
          <p:cNvSpPr txBox="1"/>
          <p:nvPr/>
        </p:nvSpPr>
        <p:spPr>
          <a:xfrm>
            <a:off x="1143000" y="1600200"/>
            <a:ext cx="6981398" cy="1200329"/>
          </a:xfrm>
          <a:prstGeom prst="rect">
            <a:avLst/>
          </a:prstGeom>
          <a:noFill/>
        </p:spPr>
        <p:txBody>
          <a:bodyPr wrap="none" rtlCol="0">
            <a:spAutoFit/>
          </a:bodyPr>
          <a:lstStyle/>
          <a:p>
            <a:r>
              <a:rPr lang="pl-PL" dirty="0">
                <a:solidFill>
                  <a:schemeClr val="bg1"/>
                </a:solidFill>
              </a:rPr>
              <a:t>Predicitng anything that can </a:t>
            </a:r>
            <a:r>
              <a:rPr lang="en-US" dirty="0">
                <a:solidFill>
                  <a:schemeClr val="bg1"/>
                </a:solidFill>
              </a:rPr>
              <a:t>be </a:t>
            </a:r>
            <a:r>
              <a:rPr lang="pl-PL" dirty="0">
                <a:solidFill>
                  <a:schemeClr val="bg1"/>
                </a:solidFill>
              </a:rPr>
              <a:t>predict</a:t>
            </a:r>
            <a:r>
              <a:rPr lang="en-US" dirty="0">
                <a:solidFill>
                  <a:schemeClr val="bg1"/>
                </a:solidFill>
              </a:rPr>
              <a:t>ed</a:t>
            </a:r>
            <a:endParaRPr lang="pl-PL" dirty="0">
              <a:solidFill>
                <a:schemeClr val="bg1"/>
              </a:solidFill>
            </a:endParaRPr>
          </a:p>
          <a:p>
            <a:r>
              <a:rPr lang="pl-PL" dirty="0">
                <a:solidFill>
                  <a:schemeClr val="bg1"/>
                </a:solidFill>
              </a:rPr>
              <a:t>No particular model is assumed unlik</a:t>
            </a:r>
            <a:r>
              <a:rPr lang="en-US" dirty="0">
                <a:solidFill>
                  <a:schemeClr val="bg1"/>
                </a:solidFill>
              </a:rPr>
              <a:t>e</a:t>
            </a:r>
            <a:r>
              <a:rPr lang="pl-PL" dirty="0">
                <a:solidFill>
                  <a:schemeClr val="bg1"/>
                </a:solidFill>
              </a:rPr>
              <a:t> in statistics</a:t>
            </a:r>
          </a:p>
          <a:p>
            <a:r>
              <a:rPr lang="pl-PL" dirty="0">
                <a:solidFill>
                  <a:schemeClr val="bg1"/>
                </a:solidFill>
              </a:rPr>
              <a:t>Testing data </a:t>
            </a:r>
            <a:r>
              <a:rPr lang="pl-PL" u="sng" dirty="0">
                <a:solidFill>
                  <a:schemeClr val="bg1"/>
                </a:solidFill>
              </a:rPr>
              <a:t>always</a:t>
            </a:r>
            <a:r>
              <a:rPr lang="pl-PL" dirty="0">
                <a:solidFill>
                  <a:schemeClr val="bg1"/>
                </a:solidFill>
              </a:rPr>
              <a:t> separate from training data</a:t>
            </a:r>
            <a:endParaRPr lang="en-US" dirty="0">
              <a:solidFill>
                <a:schemeClr val="bg1"/>
              </a:solidFill>
            </a:endParaRPr>
          </a:p>
        </p:txBody>
      </p:sp>
      <p:sp>
        <p:nvSpPr>
          <p:cNvPr id="4" name="TextBox 3"/>
          <p:cNvSpPr txBox="1"/>
          <p:nvPr/>
        </p:nvSpPr>
        <p:spPr>
          <a:xfrm>
            <a:off x="51451" y="3733800"/>
            <a:ext cx="9164496" cy="4154984"/>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bg1"/>
                </a:solidFill>
              </a:rPr>
              <a:t>Predicting death from CTA and clinical data </a:t>
            </a:r>
            <a:r>
              <a:rPr lang="en-US" i="1" dirty="0">
                <a:solidFill>
                  <a:schemeClr val="bg1"/>
                </a:solidFill>
              </a:rPr>
              <a:t>EHJ 2016</a:t>
            </a:r>
          </a:p>
          <a:p>
            <a:pPr marL="342900" indent="-342900">
              <a:buFont typeface="Arial" panose="020B0604020202020204" pitchFamily="34" charset="0"/>
              <a:buChar char="•"/>
            </a:pPr>
            <a:r>
              <a:rPr lang="en-US" dirty="0">
                <a:solidFill>
                  <a:schemeClr val="bg1"/>
                </a:solidFill>
              </a:rPr>
              <a:t>Predicting MACE from fast MPS  </a:t>
            </a:r>
            <a:r>
              <a:rPr lang="en-US" i="1" dirty="0">
                <a:solidFill>
                  <a:schemeClr val="bg1"/>
                </a:solidFill>
              </a:rPr>
              <a:t>JACC Imaging 2017</a:t>
            </a:r>
          </a:p>
          <a:p>
            <a:pPr marL="342900" indent="-342900">
              <a:buFont typeface="Arial" panose="020B0604020202020204" pitchFamily="34" charset="0"/>
              <a:buChar char="•"/>
            </a:pPr>
            <a:r>
              <a:rPr lang="en-US" i="1" dirty="0">
                <a:solidFill>
                  <a:schemeClr val="bg1"/>
                </a:solidFill>
              </a:rPr>
              <a:t>Predicting cardiac/cardiovascular death from large registry</a:t>
            </a:r>
          </a:p>
          <a:p>
            <a:pPr marL="342900" indent="-342900">
              <a:buFont typeface="Arial" panose="020B0604020202020204" pitchFamily="34" charset="0"/>
              <a:buChar char="•"/>
            </a:pPr>
            <a:r>
              <a:rPr lang="en-US" i="1" dirty="0">
                <a:solidFill>
                  <a:schemeClr val="bg1"/>
                </a:solidFill>
              </a:rPr>
              <a:t>AHA 2017  (Nakanishi Slomka AHA 2017)</a:t>
            </a:r>
          </a:p>
          <a:p>
            <a:pPr marL="342900" indent="-342900">
              <a:buFont typeface="Arial" panose="020B0604020202020204" pitchFamily="34" charset="0"/>
              <a:buChar char="•"/>
            </a:pPr>
            <a:r>
              <a:rPr lang="en-US" i="1" dirty="0">
                <a:solidFill>
                  <a:schemeClr val="bg1"/>
                </a:solidFill>
              </a:rPr>
              <a:t>Deep learning  SCCT, RSNA 2017</a:t>
            </a:r>
          </a:p>
          <a:p>
            <a:pPr marL="342900" indent="-342900">
              <a:buFont typeface="Arial" panose="020B0604020202020204" pitchFamily="34" charset="0"/>
              <a:buChar char="•"/>
            </a:pPr>
            <a:r>
              <a:rPr lang="en-US" i="1" dirty="0">
                <a:solidFill>
                  <a:schemeClr val="bg1"/>
                </a:solidFill>
              </a:rPr>
              <a:t>Predicting CAD by Deep learning from MPI images ASNC 2017</a:t>
            </a:r>
          </a:p>
          <a:p>
            <a:endParaRPr lang="en-US" i="1"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t>mage analysis</a:t>
            </a:r>
          </a:p>
        </p:txBody>
      </p:sp>
      <p:sp>
        <p:nvSpPr>
          <p:cNvPr id="5" name="TextBox 4"/>
          <p:cNvSpPr txBox="1"/>
          <p:nvPr/>
        </p:nvSpPr>
        <p:spPr>
          <a:xfrm>
            <a:off x="1143000" y="3143429"/>
            <a:ext cx="2008499" cy="461665"/>
          </a:xfrm>
          <a:prstGeom prst="rect">
            <a:avLst/>
          </a:prstGeom>
          <a:noFill/>
        </p:spPr>
        <p:txBody>
          <a:bodyPr wrap="none" rtlCol="0">
            <a:spAutoFit/>
          </a:bodyPr>
          <a:lstStyle/>
          <a:p>
            <a:r>
              <a:rPr lang="en-US" dirty="0">
                <a:solidFill>
                  <a:srgbClr val="00FFFF"/>
                </a:solidFill>
              </a:rPr>
              <a:t>AN UPDATE </a:t>
            </a:r>
          </a:p>
        </p:txBody>
      </p:sp>
    </p:spTree>
    <p:extLst>
      <p:ext uri="{BB962C8B-B14F-4D97-AF65-F5344CB8AC3E}">
        <p14:creationId xmlns:p14="http://schemas.microsoft.com/office/powerpoint/2010/main" val="1718892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366" y="601713"/>
            <a:ext cx="8458200" cy="1143000"/>
          </a:xfrm>
        </p:spPr>
        <p:txBody>
          <a:bodyPr/>
          <a:lstStyle/>
          <a:p>
            <a:br>
              <a:rPr lang="en-US" dirty="0"/>
            </a:br>
            <a:r>
              <a:rPr lang="en-US" sz="2000" dirty="0">
                <a:solidFill>
                  <a:schemeClr val="tx1"/>
                </a:solidFill>
              </a:rPr>
              <a:t>Collected to date &gt; 2,000 cases with </a:t>
            </a:r>
            <a:r>
              <a:rPr lang="en-US" sz="2000" dirty="0" err="1">
                <a:solidFill>
                  <a:schemeClr val="tx1"/>
                </a:solidFill>
              </a:rPr>
              <a:t>cath</a:t>
            </a:r>
            <a:r>
              <a:rPr lang="en-US" sz="2000">
                <a:solidFill>
                  <a:schemeClr val="tx1"/>
                </a:solidFill>
              </a:rPr>
              <a:t>, 18,500 </a:t>
            </a:r>
            <a:r>
              <a:rPr lang="en-US" sz="2000" dirty="0">
                <a:solidFill>
                  <a:schemeClr val="tx1"/>
                </a:solidFill>
              </a:rPr>
              <a:t>with MACE follow  up </a:t>
            </a:r>
            <a:r>
              <a:rPr lang="en-US" sz="2000" dirty="0"/>
              <a:t> </a:t>
            </a:r>
          </a:p>
        </p:txBody>
      </p:sp>
      <p:graphicFrame>
        <p:nvGraphicFramePr>
          <p:cNvPr id="4" name="Table 3"/>
          <p:cNvGraphicFramePr>
            <a:graphicFrameLocks noGrp="1"/>
          </p:cNvGraphicFramePr>
          <p:nvPr>
            <p:extLst>
              <p:ext uri="{D42A27DB-BD31-4B8C-83A1-F6EECF244321}">
                <p14:modId xmlns:p14="http://schemas.microsoft.com/office/powerpoint/2010/main" val="1130202746"/>
              </p:ext>
            </p:extLst>
          </p:nvPr>
        </p:nvGraphicFramePr>
        <p:xfrm>
          <a:off x="304800" y="1744713"/>
          <a:ext cx="8099501" cy="4186563"/>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1676892">
                  <a:extLst>
                    <a:ext uri="{9D8B030D-6E8A-4147-A177-3AD203B41FA5}">
                      <a16:colId xmlns:a16="http://schemas.microsoft.com/office/drawing/2014/main" val="20001"/>
                    </a:ext>
                  </a:extLst>
                </a:gridCol>
                <a:gridCol w="3374609">
                  <a:extLst>
                    <a:ext uri="{9D8B030D-6E8A-4147-A177-3AD203B41FA5}">
                      <a16:colId xmlns:a16="http://schemas.microsoft.com/office/drawing/2014/main" val="20002"/>
                    </a:ext>
                  </a:extLst>
                </a:gridCol>
              </a:tblGrid>
              <a:tr h="465114">
                <a:tc>
                  <a:txBody>
                    <a:bodyPr/>
                    <a:lstStyle/>
                    <a:p>
                      <a:pPr marL="0" marR="0" algn="l">
                        <a:lnSpc>
                          <a:spcPct val="115000"/>
                        </a:lnSpc>
                        <a:spcBef>
                          <a:spcPts val="0"/>
                        </a:spcBef>
                        <a:spcAft>
                          <a:spcPts val="1000"/>
                        </a:spcAft>
                      </a:pPr>
                      <a:r>
                        <a:rPr lang="en-US" sz="1200" dirty="0">
                          <a:effectLst/>
                        </a:rPr>
                        <a:t>Site</a:t>
                      </a:r>
                      <a:endParaRPr lang="en-US" sz="1200" dirty="0">
                        <a:effectLst/>
                        <a:latin typeface="Calibri"/>
                        <a:ea typeface="MS Mincho"/>
                        <a:cs typeface="Times New Roman"/>
                      </a:endParaRPr>
                    </a:p>
                  </a:txBody>
                  <a:tcPr marL="68580" marR="68580" marT="0" marB="0" anchor="ctr"/>
                </a:tc>
                <a:tc>
                  <a:txBody>
                    <a:bodyPr/>
                    <a:lstStyle/>
                    <a:p>
                      <a:pPr marL="0" marR="0" algn="l">
                        <a:lnSpc>
                          <a:spcPct val="115000"/>
                        </a:lnSpc>
                        <a:spcBef>
                          <a:spcPts val="0"/>
                        </a:spcBef>
                        <a:spcAft>
                          <a:spcPts val="1000"/>
                        </a:spcAft>
                      </a:pPr>
                      <a:r>
                        <a:rPr lang="en-US" sz="1200" dirty="0">
                          <a:effectLst/>
                        </a:rPr>
                        <a:t>System</a:t>
                      </a:r>
                      <a:endParaRPr lang="en-US" sz="1200" dirty="0">
                        <a:effectLst/>
                        <a:latin typeface="Calibri"/>
                        <a:ea typeface="MS Mincho"/>
                        <a:cs typeface="Times New Roman"/>
                      </a:endParaRPr>
                    </a:p>
                  </a:txBody>
                  <a:tcPr marL="68580" marR="68580" marT="0" marB="0" anchor="ctr"/>
                </a:tc>
                <a:tc>
                  <a:txBody>
                    <a:bodyPr/>
                    <a:lstStyle/>
                    <a:p>
                      <a:pPr marL="0" marR="0" algn="l">
                        <a:lnSpc>
                          <a:spcPct val="115000"/>
                        </a:lnSpc>
                        <a:spcBef>
                          <a:spcPts val="0"/>
                        </a:spcBef>
                        <a:spcAft>
                          <a:spcPts val="1000"/>
                        </a:spcAft>
                      </a:pPr>
                      <a:r>
                        <a:rPr lang="en-US" sz="1200" dirty="0">
                          <a:effectLst/>
                        </a:rPr>
                        <a:t>Protocols</a:t>
                      </a:r>
                      <a:endParaRPr lang="en-US" sz="1200" dirty="0">
                        <a:effectLst/>
                        <a:latin typeface="Calibri"/>
                        <a:ea typeface="MS Mincho"/>
                        <a:cs typeface="Times New Roman"/>
                      </a:endParaRPr>
                    </a:p>
                  </a:txBody>
                  <a:tcPr marL="68580" marR="68580" marT="0" marB="0" anchor="ctr"/>
                </a:tc>
                <a:extLst>
                  <a:ext uri="{0D108BD9-81ED-4DB2-BD59-A6C34878D82A}">
                    <a16:rowId xmlns:a16="http://schemas.microsoft.com/office/drawing/2014/main" val="10000"/>
                  </a:ext>
                </a:extLst>
              </a:tr>
              <a:tr h="386039">
                <a:tc>
                  <a:txBody>
                    <a:bodyPr/>
                    <a:lstStyle/>
                    <a:p>
                      <a:pPr marL="0" marR="0" algn="l">
                        <a:lnSpc>
                          <a:spcPct val="115000"/>
                        </a:lnSpc>
                        <a:spcBef>
                          <a:spcPts val="0"/>
                        </a:spcBef>
                        <a:spcAft>
                          <a:spcPts val="0"/>
                        </a:spcAft>
                      </a:pPr>
                      <a:r>
                        <a:rPr lang="en-US" sz="1100" dirty="0">
                          <a:effectLst/>
                          <a:latin typeface="+mn-lt"/>
                        </a:rPr>
                        <a:t>Cedars-Sinai , Los Angeles</a:t>
                      </a:r>
                    </a:p>
                    <a:p>
                      <a:pPr marL="0" marR="0" algn="l">
                        <a:lnSpc>
                          <a:spcPct val="115000"/>
                        </a:lnSpc>
                        <a:spcBef>
                          <a:spcPts val="0"/>
                        </a:spcBef>
                        <a:spcAft>
                          <a:spcPts val="0"/>
                        </a:spcAft>
                      </a:pPr>
                      <a:r>
                        <a:rPr lang="en-US" sz="1100" dirty="0">
                          <a:solidFill>
                            <a:srgbClr val="FFFF00"/>
                          </a:solidFill>
                          <a:effectLst/>
                          <a:latin typeface="+mn-lt"/>
                          <a:ea typeface="MS Mincho"/>
                          <a:cs typeface="Times New Roman"/>
                        </a:rPr>
                        <a:t>Slomka, Berman</a:t>
                      </a:r>
                    </a:p>
                  </a:txBody>
                  <a:tcPr marL="68580" marR="68580" marT="0" marB="0"/>
                </a:tc>
                <a:tc>
                  <a:txBody>
                    <a:bodyPr/>
                    <a:lstStyle/>
                    <a:p>
                      <a:pPr marL="0" marR="0" algn="l">
                        <a:lnSpc>
                          <a:spcPct val="115000"/>
                        </a:lnSpc>
                        <a:spcBef>
                          <a:spcPts val="0"/>
                        </a:spcBef>
                        <a:spcAft>
                          <a:spcPts val="0"/>
                        </a:spcAft>
                      </a:pPr>
                      <a:r>
                        <a:rPr lang="en-US" sz="900" dirty="0">
                          <a:effectLst/>
                        </a:rPr>
                        <a:t>D-SPECT</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Sestamibi rest/stress</a:t>
                      </a:r>
                      <a:endParaRPr lang="en-US" sz="1100" dirty="0">
                        <a:effectLst/>
                      </a:endParaRPr>
                    </a:p>
                    <a:p>
                      <a:pPr marL="0" marR="0" algn="l">
                        <a:lnSpc>
                          <a:spcPct val="115000"/>
                        </a:lnSpc>
                        <a:spcBef>
                          <a:spcPts val="0"/>
                        </a:spcBef>
                        <a:spcAft>
                          <a:spcPts val="0"/>
                        </a:spcAft>
                      </a:pPr>
                      <a:r>
                        <a:rPr lang="en-US" sz="900" dirty="0">
                          <a:effectLst/>
                        </a:rPr>
                        <a:t>supine/upright </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01"/>
                  </a:ext>
                </a:extLst>
              </a:tr>
              <a:tr h="434161">
                <a:tc>
                  <a:txBody>
                    <a:bodyPr/>
                    <a:lstStyle/>
                    <a:p>
                      <a:pPr marL="0" marR="0" algn="l">
                        <a:lnSpc>
                          <a:spcPct val="115000"/>
                        </a:lnSpc>
                        <a:spcBef>
                          <a:spcPts val="0"/>
                        </a:spcBef>
                        <a:spcAft>
                          <a:spcPts val="0"/>
                        </a:spcAft>
                      </a:pPr>
                      <a:r>
                        <a:rPr lang="en-US" sz="1100" dirty="0">
                          <a:effectLst/>
                          <a:latin typeface="+mn-lt"/>
                        </a:rPr>
                        <a:t>Aspire, Kansas City</a:t>
                      </a:r>
                    </a:p>
                    <a:p>
                      <a:pPr marL="0" marR="0" algn="l">
                        <a:lnSpc>
                          <a:spcPct val="115000"/>
                        </a:lnSpc>
                        <a:spcBef>
                          <a:spcPts val="0"/>
                        </a:spcBef>
                        <a:spcAft>
                          <a:spcPts val="0"/>
                        </a:spcAft>
                      </a:pPr>
                      <a:r>
                        <a:rPr lang="en-US" sz="1100" dirty="0">
                          <a:solidFill>
                            <a:srgbClr val="FFFF00"/>
                          </a:solidFill>
                          <a:effectLst/>
                          <a:latin typeface="+mn-lt"/>
                          <a:ea typeface="MS Mincho"/>
                          <a:cs typeface="Times New Roman"/>
                        </a:rPr>
                        <a:t>Bateman</a:t>
                      </a:r>
                    </a:p>
                  </a:txBody>
                  <a:tcPr marL="68580" marR="68580" marT="0" marB="0"/>
                </a:tc>
                <a:tc>
                  <a:txBody>
                    <a:bodyPr/>
                    <a:lstStyle/>
                    <a:p>
                      <a:pPr marL="0" marR="0" algn="l">
                        <a:lnSpc>
                          <a:spcPct val="115000"/>
                        </a:lnSpc>
                        <a:spcBef>
                          <a:spcPts val="0"/>
                        </a:spcBef>
                        <a:spcAft>
                          <a:spcPts val="0"/>
                        </a:spcAft>
                      </a:pPr>
                      <a:r>
                        <a:rPr lang="en-US" sz="900" dirty="0">
                          <a:effectLst/>
                        </a:rPr>
                        <a:t>DSPECT</a:t>
                      </a:r>
                      <a:endParaRPr lang="en-US" sz="1100" dirty="0">
                        <a:effectLst/>
                      </a:endParaRPr>
                    </a:p>
                    <a:p>
                      <a:pPr marL="0" marR="0" algn="l">
                        <a:lnSpc>
                          <a:spcPct val="115000"/>
                        </a:lnSpc>
                        <a:spcBef>
                          <a:spcPts val="0"/>
                        </a:spcBef>
                        <a:spcAft>
                          <a:spcPts val="0"/>
                        </a:spcAft>
                      </a:pPr>
                      <a:r>
                        <a:rPr lang="en-US" sz="900" dirty="0">
                          <a:effectLst/>
                        </a:rPr>
                        <a:t>Siemens Symbia SPECT/CT</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Low-dose sestamibi stress or stress/rest supine/upright</a:t>
                      </a:r>
                      <a:endParaRPr lang="en-US" sz="1100" dirty="0">
                        <a:effectLst/>
                      </a:endParaRPr>
                    </a:p>
                    <a:p>
                      <a:pPr marL="0" marR="0" algn="l">
                        <a:lnSpc>
                          <a:spcPct val="115000"/>
                        </a:lnSpc>
                        <a:spcBef>
                          <a:spcPts val="0"/>
                        </a:spcBef>
                        <a:spcAft>
                          <a:spcPts val="0"/>
                        </a:spcAft>
                      </a:pPr>
                      <a:r>
                        <a:rPr lang="en-US" sz="900" dirty="0">
                          <a:effectLst/>
                        </a:rPr>
                        <a:t>~50% stress-only AC for Symbia</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04"/>
                  </a:ext>
                </a:extLst>
              </a:tr>
              <a:tr h="305879">
                <a:tc>
                  <a:txBody>
                    <a:bodyPr/>
                    <a:lstStyle/>
                    <a:p>
                      <a:pPr marL="0" marR="0" algn="l">
                        <a:lnSpc>
                          <a:spcPct val="115000"/>
                        </a:lnSpc>
                        <a:spcBef>
                          <a:spcPts val="0"/>
                        </a:spcBef>
                        <a:spcAft>
                          <a:spcPts val="0"/>
                        </a:spcAft>
                      </a:pPr>
                      <a:r>
                        <a:rPr lang="en-US" sz="1100" dirty="0">
                          <a:effectLst/>
                          <a:latin typeface="+mn-lt"/>
                          <a:ea typeface="MS Mincho"/>
                          <a:cs typeface="Times New Roman"/>
                        </a:rPr>
                        <a:t>Columbia, New</a:t>
                      </a:r>
                      <a:r>
                        <a:rPr lang="en-US" sz="1100" baseline="0" dirty="0">
                          <a:effectLst/>
                          <a:latin typeface="+mn-lt"/>
                          <a:ea typeface="MS Mincho"/>
                          <a:cs typeface="Times New Roman"/>
                        </a:rPr>
                        <a:t> York </a:t>
                      </a:r>
                    </a:p>
                    <a:p>
                      <a:pPr marL="0" marR="0" algn="l">
                        <a:lnSpc>
                          <a:spcPct val="115000"/>
                        </a:lnSpc>
                        <a:spcBef>
                          <a:spcPts val="0"/>
                        </a:spcBef>
                        <a:spcAft>
                          <a:spcPts val="0"/>
                        </a:spcAft>
                      </a:pPr>
                      <a:r>
                        <a:rPr lang="en-US" sz="1100" baseline="0" dirty="0">
                          <a:solidFill>
                            <a:srgbClr val="FFFF00"/>
                          </a:solidFill>
                          <a:effectLst/>
                          <a:latin typeface="+mn-lt"/>
                          <a:ea typeface="MS Mincho"/>
                          <a:cs typeface="Times New Roman"/>
                        </a:rPr>
                        <a:t>Einstein</a:t>
                      </a:r>
                    </a:p>
                  </a:txBody>
                  <a:tcPr marL="68580" marR="68580" marT="0" marB="0"/>
                </a:tc>
                <a:tc>
                  <a:txBody>
                    <a:bodyPr/>
                    <a:lstStyle/>
                    <a:p>
                      <a:pPr marL="0" marR="0" algn="l">
                        <a:lnSpc>
                          <a:spcPct val="115000"/>
                        </a:lnSpc>
                        <a:spcBef>
                          <a:spcPts val="0"/>
                        </a:spcBef>
                        <a:spcAft>
                          <a:spcPts val="0"/>
                        </a:spcAft>
                      </a:pPr>
                      <a:r>
                        <a:rPr lang="en-US" sz="1100" dirty="0">
                          <a:effectLst/>
                          <a:latin typeface="Calibri"/>
                          <a:ea typeface="MS Mincho"/>
                          <a:cs typeface="Times New Roman"/>
                        </a:rPr>
                        <a:t>GE 530c</a:t>
                      </a:r>
                    </a:p>
                  </a:txBody>
                  <a:tcPr marL="68580" marR="68580" marT="0" marB="0"/>
                </a:tc>
                <a:tc>
                  <a:txBody>
                    <a:bodyPr/>
                    <a:lstStyle/>
                    <a:p>
                      <a:pPr marL="0" marR="0" algn="l">
                        <a:lnSpc>
                          <a:spcPct val="115000"/>
                        </a:lnSpc>
                        <a:spcBef>
                          <a:spcPts val="0"/>
                        </a:spcBef>
                        <a:spcAft>
                          <a:spcPts val="0"/>
                        </a:spcAft>
                      </a:pPr>
                      <a:r>
                        <a:rPr lang="en-US" sz="1100" dirty="0">
                          <a:effectLst/>
                          <a:latin typeface="Calibri"/>
                          <a:ea typeface="MS Mincho"/>
                          <a:cs typeface="Times New Roman"/>
                        </a:rPr>
                        <a:t>Sestamibi</a:t>
                      </a:r>
                      <a:r>
                        <a:rPr lang="en-US" sz="1100" baseline="0" dirty="0">
                          <a:effectLst/>
                          <a:latin typeface="Calibri"/>
                          <a:ea typeface="MS Mincho"/>
                          <a:cs typeface="Times New Roman"/>
                        </a:rPr>
                        <a:t> prone/supine</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05"/>
                  </a:ext>
                </a:extLst>
              </a:tr>
              <a:tr h="386039">
                <a:tc>
                  <a:txBody>
                    <a:bodyPr/>
                    <a:lstStyle/>
                    <a:p>
                      <a:pPr marL="0" marR="0" algn="l">
                        <a:lnSpc>
                          <a:spcPct val="115000"/>
                        </a:lnSpc>
                        <a:spcBef>
                          <a:spcPts val="0"/>
                        </a:spcBef>
                        <a:spcAft>
                          <a:spcPts val="0"/>
                        </a:spcAft>
                      </a:pPr>
                      <a:r>
                        <a:rPr lang="en-US" sz="1100" dirty="0">
                          <a:effectLst/>
                          <a:latin typeface="+mn-lt"/>
                          <a:ea typeface="+mn-ea"/>
                          <a:cs typeface="+mn-cs"/>
                        </a:rPr>
                        <a:t>Assuta</a:t>
                      </a:r>
                      <a:r>
                        <a:rPr lang="en-US" sz="1100" baseline="0" dirty="0">
                          <a:effectLst/>
                          <a:latin typeface="+mn-lt"/>
                          <a:ea typeface="+mn-ea"/>
                          <a:cs typeface="+mn-cs"/>
                        </a:rPr>
                        <a:t>, Israel</a:t>
                      </a:r>
                    </a:p>
                    <a:p>
                      <a:pPr marL="0" marR="0" algn="l">
                        <a:lnSpc>
                          <a:spcPct val="115000"/>
                        </a:lnSpc>
                        <a:spcBef>
                          <a:spcPts val="0"/>
                        </a:spcBef>
                        <a:spcAft>
                          <a:spcPts val="0"/>
                        </a:spcAft>
                      </a:pPr>
                      <a:r>
                        <a:rPr lang="en-US" sz="1100" baseline="0" dirty="0">
                          <a:solidFill>
                            <a:srgbClr val="FFFF00"/>
                          </a:solidFill>
                          <a:effectLst/>
                          <a:latin typeface="+mn-lt"/>
                          <a:ea typeface="+mn-ea"/>
                          <a:cs typeface="+mn-cs"/>
                        </a:rPr>
                        <a:t>Sharir</a:t>
                      </a:r>
                      <a:endParaRPr lang="en-US" sz="1100" dirty="0">
                        <a:solidFill>
                          <a:srgbClr val="FFFF00"/>
                        </a:solidFill>
                        <a:effectLst/>
                        <a:latin typeface="+mn-lt"/>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GE 530c</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Low dose sestamibi </a:t>
                      </a:r>
                      <a:endParaRPr lang="en-US" sz="1100" dirty="0">
                        <a:effectLst/>
                      </a:endParaRPr>
                    </a:p>
                    <a:p>
                      <a:pPr marL="0" marR="0" algn="l">
                        <a:lnSpc>
                          <a:spcPct val="115000"/>
                        </a:lnSpc>
                        <a:spcBef>
                          <a:spcPts val="0"/>
                        </a:spcBef>
                        <a:spcAft>
                          <a:spcPts val="0"/>
                        </a:spcAft>
                      </a:pPr>
                      <a:r>
                        <a:rPr lang="en-US" sz="900" dirty="0">
                          <a:effectLst/>
                        </a:rPr>
                        <a:t>supine/prone </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06"/>
                  </a:ext>
                </a:extLst>
              </a:tr>
              <a:tr h="386039">
                <a:tc>
                  <a:txBody>
                    <a:bodyPr/>
                    <a:lstStyle/>
                    <a:p>
                      <a:pPr marL="0" marR="0" algn="l">
                        <a:lnSpc>
                          <a:spcPct val="115000"/>
                        </a:lnSpc>
                        <a:spcBef>
                          <a:spcPts val="0"/>
                        </a:spcBef>
                        <a:spcAft>
                          <a:spcPts val="0"/>
                        </a:spcAft>
                      </a:pPr>
                      <a:r>
                        <a:rPr lang="en-US" sz="1100" dirty="0">
                          <a:effectLst/>
                          <a:latin typeface="+mn-lt"/>
                        </a:rPr>
                        <a:t>Oregon Heart/Vascular Institute</a:t>
                      </a:r>
                    </a:p>
                    <a:p>
                      <a:pPr marL="0" marR="0" algn="l">
                        <a:lnSpc>
                          <a:spcPct val="115000"/>
                        </a:lnSpc>
                        <a:spcBef>
                          <a:spcPts val="0"/>
                        </a:spcBef>
                        <a:spcAft>
                          <a:spcPts val="0"/>
                        </a:spcAft>
                      </a:pPr>
                      <a:r>
                        <a:rPr lang="en-US" sz="1100" dirty="0">
                          <a:solidFill>
                            <a:srgbClr val="FFFF00"/>
                          </a:solidFill>
                          <a:effectLst/>
                          <a:latin typeface="+mn-lt"/>
                          <a:ea typeface="MS Mincho"/>
                          <a:cs typeface="Times New Roman"/>
                        </a:rPr>
                        <a:t>Fish</a:t>
                      </a:r>
                    </a:p>
                  </a:txBody>
                  <a:tcPr marL="68580" marR="68580" marT="0" marB="0"/>
                </a:tc>
                <a:tc>
                  <a:txBody>
                    <a:bodyPr/>
                    <a:lstStyle/>
                    <a:p>
                      <a:pPr marL="0" marR="0" algn="l">
                        <a:lnSpc>
                          <a:spcPct val="115000"/>
                        </a:lnSpc>
                        <a:spcBef>
                          <a:spcPts val="0"/>
                        </a:spcBef>
                        <a:spcAft>
                          <a:spcPts val="0"/>
                        </a:spcAft>
                      </a:pPr>
                      <a:r>
                        <a:rPr lang="en-US" sz="900" dirty="0">
                          <a:effectLst/>
                        </a:rPr>
                        <a:t>D-SPECT</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Sestamibi rest supine</a:t>
                      </a:r>
                      <a:endParaRPr lang="en-US" sz="1100" dirty="0">
                        <a:effectLst/>
                      </a:endParaRPr>
                    </a:p>
                    <a:p>
                      <a:pPr marL="0" marR="0" algn="l">
                        <a:lnSpc>
                          <a:spcPct val="115000"/>
                        </a:lnSpc>
                        <a:spcBef>
                          <a:spcPts val="0"/>
                        </a:spcBef>
                        <a:spcAft>
                          <a:spcPts val="0"/>
                        </a:spcAft>
                      </a:pPr>
                      <a:r>
                        <a:rPr lang="en-US" sz="900" dirty="0">
                          <a:effectLst/>
                        </a:rPr>
                        <a:t>stress supine/upright</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07"/>
                  </a:ext>
                </a:extLst>
              </a:tr>
              <a:tr h="386039">
                <a:tc>
                  <a:txBody>
                    <a:bodyPr/>
                    <a:lstStyle/>
                    <a:p>
                      <a:pPr marL="0" marR="0" algn="l">
                        <a:lnSpc>
                          <a:spcPct val="115000"/>
                        </a:lnSpc>
                        <a:spcBef>
                          <a:spcPts val="0"/>
                        </a:spcBef>
                        <a:spcAft>
                          <a:spcPts val="0"/>
                        </a:spcAft>
                      </a:pPr>
                      <a:r>
                        <a:rPr lang="en-US" sz="1100" dirty="0">
                          <a:effectLst/>
                          <a:latin typeface="+mn-lt"/>
                        </a:rPr>
                        <a:t>Zurich University Hospital</a:t>
                      </a:r>
                    </a:p>
                    <a:p>
                      <a:pPr marL="0" marR="0" algn="l">
                        <a:lnSpc>
                          <a:spcPct val="115000"/>
                        </a:lnSpc>
                        <a:spcBef>
                          <a:spcPts val="0"/>
                        </a:spcBef>
                        <a:spcAft>
                          <a:spcPts val="0"/>
                        </a:spcAft>
                      </a:pPr>
                      <a:r>
                        <a:rPr lang="en-US" sz="1100" dirty="0">
                          <a:solidFill>
                            <a:srgbClr val="FFFF00"/>
                          </a:solidFill>
                          <a:effectLst/>
                          <a:latin typeface="+mn-lt"/>
                          <a:ea typeface="MS Mincho"/>
                          <a:cs typeface="Times New Roman"/>
                        </a:rPr>
                        <a:t>Kaufmann</a:t>
                      </a:r>
                    </a:p>
                  </a:txBody>
                  <a:tcPr marL="68580" marR="68580" marT="0" marB="0"/>
                </a:tc>
                <a:tc>
                  <a:txBody>
                    <a:bodyPr/>
                    <a:lstStyle/>
                    <a:p>
                      <a:pPr marL="0" marR="0" algn="l">
                        <a:lnSpc>
                          <a:spcPct val="115000"/>
                        </a:lnSpc>
                        <a:spcBef>
                          <a:spcPts val="0"/>
                        </a:spcBef>
                        <a:spcAft>
                          <a:spcPts val="0"/>
                        </a:spcAft>
                      </a:pPr>
                      <a:r>
                        <a:rPr lang="en-US" sz="900" dirty="0">
                          <a:effectLst/>
                        </a:rPr>
                        <a:t>GE 570c SPECT/CT</a:t>
                      </a:r>
                      <a:endParaRPr lang="en-US" sz="1100" dirty="0">
                        <a:effectLst/>
                      </a:endParaRPr>
                    </a:p>
                    <a:p>
                      <a:pPr marL="0" marR="0" algn="l">
                        <a:lnSpc>
                          <a:spcPct val="115000"/>
                        </a:lnSpc>
                        <a:spcBef>
                          <a:spcPts val="0"/>
                        </a:spcBef>
                        <a:spcAft>
                          <a:spcPts val="0"/>
                        </a:spcAft>
                      </a:pPr>
                      <a:r>
                        <a:rPr lang="en-US" sz="900" dirty="0">
                          <a:effectLst/>
                        </a:rPr>
                        <a:t>GE Ventri/VCT SPECT/CT</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Low-dose tetrofosmin stress/rest</a:t>
                      </a:r>
                      <a:endParaRPr lang="en-US" sz="1100" dirty="0">
                        <a:effectLst/>
                      </a:endParaRPr>
                    </a:p>
                    <a:p>
                      <a:pPr marL="0" marR="0" algn="l">
                        <a:lnSpc>
                          <a:spcPct val="115000"/>
                        </a:lnSpc>
                        <a:spcBef>
                          <a:spcPts val="0"/>
                        </a:spcBef>
                        <a:spcAft>
                          <a:spcPts val="0"/>
                        </a:spcAft>
                      </a:pPr>
                      <a:r>
                        <a:rPr lang="en-US" sz="900" dirty="0">
                          <a:effectLst/>
                        </a:rPr>
                        <a:t>AC for all</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08"/>
                  </a:ext>
                </a:extLst>
              </a:tr>
              <a:tr h="386039">
                <a:tc>
                  <a:txBody>
                    <a:bodyPr/>
                    <a:lstStyle/>
                    <a:p>
                      <a:pPr marL="0" marR="0" algn="l">
                        <a:lnSpc>
                          <a:spcPct val="115000"/>
                        </a:lnSpc>
                        <a:spcBef>
                          <a:spcPts val="0"/>
                        </a:spcBef>
                        <a:spcAft>
                          <a:spcPts val="0"/>
                        </a:spcAft>
                      </a:pPr>
                      <a:r>
                        <a:rPr lang="en-US" sz="1100" dirty="0">
                          <a:effectLst/>
                          <a:latin typeface="+mn-lt"/>
                        </a:rPr>
                        <a:t>Ottawa Heart Institute  Canada</a:t>
                      </a:r>
                    </a:p>
                    <a:p>
                      <a:pPr marL="0" marR="0" algn="l">
                        <a:lnSpc>
                          <a:spcPct val="115000"/>
                        </a:lnSpc>
                        <a:spcBef>
                          <a:spcPts val="0"/>
                        </a:spcBef>
                        <a:spcAft>
                          <a:spcPts val="0"/>
                        </a:spcAft>
                      </a:pPr>
                      <a:r>
                        <a:rPr lang="en-US" sz="1100" dirty="0">
                          <a:solidFill>
                            <a:srgbClr val="FFFF00"/>
                          </a:solidFill>
                          <a:effectLst/>
                          <a:latin typeface="+mn-lt"/>
                          <a:ea typeface="MS Mincho"/>
                          <a:cs typeface="Times New Roman"/>
                        </a:rPr>
                        <a:t>Ruddy</a:t>
                      </a:r>
                    </a:p>
                  </a:txBody>
                  <a:tcPr marL="68580" marR="68580" marT="0" marB="0"/>
                </a:tc>
                <a:tc>
                  <a:txBody>
                    <a:bodyPr/>
                    <a:lstStyle/>
                    <a:p>
                      <a:pPr marL="0" marR="0" algn="l">
                        <a:lnSpc>
                          <a:spcPct val="115000"/>
                        </a:lnSpc>
                        <a:spcBef>
                          <a:spcPts val="0"/>
                        </a:spcBef>
                        <a:spcAft>
                          <a:spcPts val="0"/>
                        </a:spcAft>
                      </a:pPr>
                      <a:r>
                        <a:rPr lang="en-US" sz="900" dirty="0">
                          <a:effectLst/>
                        </a:rPr>
                        <a:t>GE 530c</a:t>
                      </a:r>
                      <a:endParaRPr lang="en-US" sz="1100" dirty="0">
                        <a:effectLst/>
                      </a:endParaRPr>
                    </a:p>
                    <a:p>
                      <a:pPr marL="0" marR="0" algn="l">
                        <a:lnSpc>
                          <a:spcPct val="115000"/>
                        </a:lnSpc>
                        <a:spcBef>
                          <a:spcPts val="0"/>
                        </a:spcBef>
                        <a:spcAft>
                          <a:spcPts val="0"/>
                        </a:spcAft>
                      </a:pPr>
                      <a:r>
                        <a:rPr lang="en-US" sz="900" dirty="0">
                          <a:effectLst/>
                        </a:rPr>
                        <a:t>GE Infinia SPECT/CT</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Low-dose tetrofosmin  </a:t>
                      </a:r>
                      <a:endParaRPr lang="en-US" sz="1100" dirty="0">
                        <a:effectLst/>
                      </a:endParaRPr>
                    </a:p>
                    <a:p>
                      <a:pPr marL="0" marR="0" algn="l">
                        <a:lnSpc>
                          <a:spcPct val="115000"/>
                        </a:lnSpc>
                        <a:spcBef>
                          <a:spcPts val="0"/>
                        </a:spcBef>
                        <a:spcAft>
                          <a:spcPts val="0"/>
                        </a:spcAft>
                      </a:pPr>
                      <a:r>
                        <a:rPr lang="en-US" sz="900" dirty="0">
                          <a:effectLst/>
                        </a:rPr>
                        <a:t>AC for GE Infinia </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09"/>
                  </a:ext>
                </a:extLst>
              </a:tr>
              <a:tr h="386039">
                <a:tc>
                  <a:txBody>
                    <a:bodyPr/>
                    <a:lstStyle/>
                    <a:p>
                      <a:pPr marL="0" marR="0" algn="l">
                        <a:lnSpc>
                          <a:spcPct val="115000"/>
                        </a:lnSpc>
                        <a:spcBef>
                          <a:spcPts val="0"/>
                        </a:spcBef>
                        <a:spcAft>
                          <a:spcPts val="0"/>
                        </a:spcAft>
                      </a:pPr>
                      <a:r>
                        <a:rPr lang="en-US" sz="1100" dirty="0">
                          <a:effectLst/>
                          <a:latin typeface="+mn-lt"/>
                        </a:rPr>
                        <a:t>Yale University, New Haven,</a:t>
                      </a:r>
                    </a:p>
                    <a:p>
                      <a:pPr marL="0" marR="0" algn="l">
                        <a:lnSpc>
                          <a:spcPct val="115000"/>
                        </a:lnSpc>
                        <a:spcBef>
                          <a:spcPts val="0"/>
                        </a:spcBef>
                        <a:spcAft>
                          <a:spcPts val="0"/>
                        </a:spcAft>
                      </a:pPr>
                      <a:r>
                        <a:rPr lang="en-US" sz="1100" dirty="0">
                          <a:solidFill>
                            <a:srgbClr val="FFFF00"/>
                          </a:solidFill>
                          <a:effectLst/>
                          <a:latin typeface="+mn-lt"/>
                        </a:rPr>
                        <a:t>Miller, Sinusas </a:t>
                      </a:r>
                      <a:endParaRPr lang="en-US" sz="1100" dirty="0">
                        <a:solidFill>
                          <a:srgbClr val="FFFF00"/>
                        </a:solidFill>
                        <a:effectLst/>
                        <a:latin typeface="+mn-lt"/>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GE570c SPECT/CT</a:t>
                      </a:r>
                      <a:endParaRPr lang="en-US" sz="1100" dirty="0">
                        <a:effectLst/>
                      </a:endParaRPr>
                    </a:p>
                    <a:p>
                      <a:pPr marL="0" marR="0" algn="l">
                        <a:lnSpc>
                          <a:spcPct val="115000"/>
                        </a:lnSpc>
                        <a:spcBef>
                          <a:spcPts val="0"/>
                        </a:spcBef>
                        <a:spcAft>
                          <a:spcPts val="0"/>
                        </a:spcAft>
                      </a:pPr>
                      <a:r>
                        <a:rPr lang="en-US" sz="900" dirty="0">
                          <a:effectLst/>
                        </a:rPr>
                        <a:t>GE Infinia SPECT/CT</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Stress/rest sestamibi protocols.  </a:t>
                      </a:r>
                      <a:endParaRPr lang="en-US" sz="1100" dirty="0">
                        <a:effectLst/>
                      </a:endParaRPr>
                    </a:p>
                    <a:p>
                      <a:pPr marL="0" marR="0" algn="l">
                        <a:lnSpc>
                          <a:spcPct val="115000"/>
                        </a:lnSpc>
                        <a:spcBef>
                          <a:spcPts val="0"/>
                        </a:spcBef>
                        <a:spcAft>
                          <a:spcPts val="0"/>
                        </a:spcAft>
                      </a:pPr>
                      <a:r>
                        <a:rPr lang="en-US" sz="900" dirty="0">
                          <a:effectLst/>
                        </a:rPr>
                        <a:t>AC for all</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10"/>
                  </a:ext>
                </a:extLst>
              </a:tr>
              <a:tr h="585482">
                <a:tc>
                  <a:txBody>
                    <a:bodyPr/>
                    <a:lstStyle/>
                    <a:p>
                      <a:pPr marL="0" marR="0" algn="l">
                        <a:lnSpc>
                          <a:spcPct val="115000"/>
                        </a:lnSpc>
                        <a:spcBef>
                          <a:spcPts val="0"/>
                        </a:spcBef>
                        <a:spcAft>
                          <a:spcPts val="0"/>
                        </a:spcAft>
                      </a:pPr>
                      <a:r>
                        <a:rPr lang="en-US" sz="1100" dirty="0">
                          <a:effectLst/>
                          <a:latin typeface="+mn-lt"/>
                        </a:rPr>
                        <a:t>Brigham and Women’s Boston</a:t>
                      </a:r>
                    </a:p>
                    <a:p>
                      <a:pPr marL="0" marR="0" algn="l">
                        <a:lnSpc>
                          <a:spcPct val="115000"/>
                        </a:lnSpc>
                        <a:spcBef>
                          <a:spcPts val="0"/>
                        </a:spcBef>
                        <a:spcAft>
                          <a:spcPts val="0"/>
                        </a:spcAft>
                      </a:pPr>
                      <a:r>
                        <a:rPr lang="en-US" sz="1100" dirty="0">
                          <a:solidFill>
                            <a:srgbClr val="FFFF00"/>
                          </a:solidFill>
                          <a:effectLst/>
                          <a:latin typeface="+mn-lt"/>
                          <a:ea typeface="MS Mincho"/>
                          <a:cs typeface="Times New Roman"/>
                        </a:rPr>
                        <a:t>Dorbala, DiCarli </a:t>
                      </a:r>
                    </a:p>
                  </a:txBody>
                  <a:tcPr marL="68580" marR="68580" marT="0" marB="0"/>
                </a:tc>
                <a:tc>
                  <a:txBody>
                    <a:bodyPr/>
                    <a:lstStyle/>
                    <a:p>
                      <a:pPr marL="0" marR="0" algn="l">
                        <a:lnSpc>
                          <a:spcPct val="115000"/>
                        </a:lnSpc>
                        <a:spcBef>
                          <a:spcPts val="0"/>
                        </a:spcBef>
                        <a:spcAft>
                          <a:spcPts val="0"/>
                        </a:spcAft>
                      </a:pPr>
                      <a:r>
                        <a:rPr lang="en-US" sz="900" dirty="0">
                          <a:effectLst/>
                        </a:rPr>
                        <a:t>D-SPECT</a:t>
                      </a:r>
                      <a:endParaRPr lang="en-US" sz="1100" dirty="0">
                        <a:effectLst/>
                      </a:endParaRPr>
                    </a:p>
                    <a:p>
                      <a:pPr marL="0" marR="0" algn="l">
                        <a:lnSpc>
                          <a:spcPct val="115000"/>
                        </a:lnSpc>
                        <a:spcBef>
                          <a:spcPts val="0"/>
                        </a:spcBef>
                        <a:spcAft>
                          <a:spcPts val="0"/>
                        </a:spcAft>
                      </a:pPr>
                      <a:r>
                        <a:rPr lang="en-US" sz="900" dirty="0">
                          <a:effectLst/>
                        </a:rPr>
                        <a:t>Siemens Symbia SPECT/CT (IQ∙SPECT)</a:t>
                      </a:r>
                      <a:endParaRPr lang="en-US" sz="1100" dirty="0">
                        <a:effectLst/>
                        <a:latin typeface="Calibri"/>
                        <a:ea typeface="MS Mincho"/>
                        <a:cs typeface="Times New Roman"/>
                      </a:endParaRPr>
                    </a:p>
                  </a:txBody>
                  <a:tcPr marL="68580" marR="68580" marT="0" marB="0"/>
                </a:tc>
                <a:tc>
                  <a:txBody>
                    <a:bodyPr/>
                    <a:lstStyle/>
                    <a:p>
                      <a:pPr marL="0" marR="0" algn="l">
                        <a:lnSpc>
                          <a:spcPct val="115000"/>
                        </a:lnSpc>
                        <a:spcBef>
                          <a:spcPts val="0"/>
                        </a:spcBef>
                        <a:spcAft>
                          <a:spcPts val="0"/>
                        </a:spcAft>
                      </a:pPr>
                      <a:r>
                        <a:rPr lang="en-US" sz="900" dirty="0">
                          <a:effectLst/>
                        </a:rPr>
                        <a:t>Same-day, dose-dependent rest/stress sestamibi. Supine/upright for D-SPECT  </a:t>
                      </a:r>
                      <a:endParaRPr lang="en-US" sz="1100" dirty="0">
                        <a:effectLst/>
                      </a:endParaRPr>
                    </a:p>
                    <a:p>
                      <a:pPr marL="0" marR="0" algn="l">
                        <a:lnSpc>
                          <a:spcPct val="115000"/>
                        </a:lnSpc>
                        <a:spcBef>
                          <a:spcPts val="0"/>
                        </a:spcBef>
                        <a:spcAft>
                          <a:spcPts val="0"/>
                        </a:spcAft>
                      </a:pPr>
                      <a:r>
                        <a:rPr lang="en-US" sz="900" dirty="0">
                          <a:effectLst/>
                        </a:rPr>
                        <a:t>AC for Symbia</a:t>
                      </a:r>
                      <a:endParaRPr lang="en-US" sz="1100" dirty="0">
                        <a:effectLst/>
                        <a:latin typeface="Calibri"/>
                        <a:ea typeface="MS Mincho"/>
                        <a:cs typeface="Times New Roman"/>
                      </a:endParaRPr>
                    </a:p>
                  </a:txBody>
                  <a:tcPr marL="68580" marR="68580" marT="0" marB="0"/>
                </a:tc>
                <a:extLst>
                  <a:ext uri="{0D108BD9-81ED-4DB2-BD59-A6C34878D82A}">
                    <a16:rowId xmlns:a16="http://schemas.microsoft.com/office/drawing/2014/main" val="10011"/>
                  </a:ext>
                </a:extLst>
              </a:tr>
            </a:tbl>
          </a:graphicData>
        </a:graphic>
      </p:graphicFrame>
      <p:sp>
        <p:nvSpPr>
          <p:cNvPr id="5" name="Rectangle 4"/>
          <p:cNvSpPr/>
          <p:nvPr/>
        </p:nvSpPr>
        <p:spPr>
          <a:xfrm>
            <a:off x="5181600" y="6336188"/>
            <a:ext cx="359585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highlight>
                  <a:srgbClr val="FFFF00"/>
                </a:highlight>
                <a:uLnTx/>
                <a:uFillTx/>
              </a:rPr>
              <a:t>NIH  NHLBI  grant R01HL089765</a:t>
            </a:r>
          </a:p>
        </p:txBody>
      </p:sp>
      <p:sp>
        <p:nvSpPr>
          <p:cNvPr id="6" name="Title 7">
            <a:extLst>
              <a:ext uri="{FF2B5EF4-FFF2-40B4-BE49-F238E27FC236}">
                <a16:creationId xmlns:a16="http://schemas.microsoft.com/office/drawing/2014/main" id="{423D2FC4-EF72-4773-AB43-184C3AE37C62}"/>
              </a:ext>
            </a:extLst>
          </p:cNvPr>
          <p:cNvSpPr txBox="1">
            <a:spLocks/>
          </p:cNvSpPr>
          <p:nvPr/>
        </p:nvSpPr>
        <p:spPr bwMode="auto">
          <a:xfrm>
            <a:off x="264461" y="54901"/>
            <a:ext cx="8624047" cy="10501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a:lstStyle>
          <a:p>
            <a:r>
              <a:rPr lang="en-US" sz="3200" u="sng" kern="0" dirty="0" err="1"/>
              <a:t>RE</a:t>
            </a:r>
            <a:r>
              <a:rPr lang="en-US" sz="3200" kern="0" dirty="0" err="1"/>
              <a:t>gistry</a:t>
            </a:r>
            <a:r>
              <a:rPr lang="en-US" sz="3200" kern="0" dirty="0"/>
              <a:t> of </a:t>
            </a:r>
            <a:r>
              <a:rPr lang="en-US" sz="3200" u="sng" kern="0" dirty="0"/>
              <a:t>F</a:t>
            </a:r>
            <a:r>
              <a:rPr lang="en-US" sz="3200" kern="0" dirty="0"/>
              <a:t>ast Myocardial Perfusion </a:t>
            </a:r>
            <a:r>
              <a:rPr lang="en-US" sz="3200" u="sng" kern="0" dirty="0"/>
              <a:t>I</a:t>
            </a:r>
            <a:r>
              <a:rPr lang="en-US" sz="3200" kern="0" dirty="0"/>
              <a:t>maging with </a:t>
            </a:r>
            <a:r>
              <a:rPr lang="en-US" sz="3200" u="sng" kern="0" dirty="0" err="1"/>
              <a:t>NE</a:t>
            </a:r>
            <a:r>
              <a:rPr lang="en-US" sz="3200" kern="0" dirty="0" err="1"/>
              <a:t>xt</a:t>
            </a:r>
            <a:r>
              <a:rPr lang="en-US" sz="3200" kern="0" dirty="0"/>
              <a:t> generation </a:t>
            </a:r>
            <a:r>
              <a:rPr lang="en-US" sz="3200" u="sng" kern="0" dirty="0"/>
              <a:t>SPECT</a:t>
            </a:r>
            <a:r>
              <a:rPr lang="en-US" sz="3200" kern="0" dirty="0"/>
              <a:t>: </a:t>
            </a:r>
            <a:r>
              <a:rPr lang="en-US" sz="3200" kern="0" dirty="0" err="1"/>
              <a:t>ReFINe</a:t>
            </a:r>
            <a:r>
              <a:rPr lang="en-US" sz="3200" kern="0" dirty="0"/>
              <a:t> SPECT</a:t>
            </a:r>
          </a:p>
        </p:txBody>
      </p:sp>
      <p:sp>
        <p:nvSpPr>
          <p:cNvPr id="7" name="Rectangle 6">
            <a:extLst>
              <a:ext uri="{FF2B5EF4-FFF2-40B4-BE49-F238E27FC236}">
                <a16:creationId xmlns:a16="http://schemas.microsoft.com/office/drawing/2014/main" id="{6D0D4CA9-9370-400F-A926-7679F70A8C3C}"/>
              </a:ext>
            </a:extLst>
          </p:cNvPr>
          <p:cNvSpPr/>
          <p:nvPr/>
        </p:nvSpPr>
        <p:spPr>
          <a:xfrm>
            <a:off x="49205" y="1070747"/>
            <a:ext cx="8785392" cy="369332"/>
          </a:xfrm>
          <a:prstGeom prst="rect">
            <a:avLst/>
          </a:prstGeom>
        </p:spPr>
        <p:txBody>
          <a:bodyPr wrap="square">
            <a:spAutoFit/>
          </a:bodyPr>
          <a:lstStyle/>
          <a:p>
            <a:pPr algn="ctr" defTabSz="1219170" fontAlgn="auto">
              <a:spcBef>
                <a:spcPts val="0"/>
              </a:spcBef>
              <a:spcAft>
                <a:spcPts val="0"/>
              </a:spcAft>
            </a:pPr>
            <a:r>
              <a:rPr lang="en-US" sz="1800" dirty="0">
                <a:solidFill>
                  <a:srgbClr val="FBFBFB"/>
                </a:solidFill>
                <a:latin typeface="Calibri" panose="020F0502020204030204" pitchFamily="34" charset="0"/>
                <a:cs typeface="Calibri" panose="020F0502020204030204" pitchFamily="34" charset="0"/>
              </a:rPr>
              <a:t>NIH sponsored  diagnostic/prognostic image registry, 9 national/international sites</a:t>
            </a:r>
          </a:p>
        </p:txBody>
      </p:sp>
      <p:sp>
        <p:nvSpPr>
          <p:cNvPr id="8" name="TextBox 7">
            <a:extLst>
              <a:ext uri="{FF2B5EF4-FFF2-40B4-BE49-F238E27FC236}">
                <a16:creationId xmlns:a16="http://schemas.microsoft.com/office/drawing/2014/main" id="{28310ACB-0BAB-4423-99F9-A5D56A563D5F}"/>
              </a:ext>
            </a:extLst>
          </p:cNvPr>
          <p:cNvSpPr txBox="1"/>
          <p:nvPr/>
        </p:nvSpPr>
        <p:spPr>
          <a:xfrm>
            <a:off x="49205" y="6175706"/>
            <a:ext cx="5081840" cy="461665"/>
          </a:xfrm>
          <a:prstGeom prst="rect">
            <a:avLst/>
          </a:prstGeom>
          <a:noFill/>
        </p:spPr>
        <p:txBody>
          <a:bodyPr wrap="none" rtlCol="0">
            <a:spAutoFit/>
          </a:bodyPr>
          <a:lstStyle/>
          <a:p>
            <a:r>
              <a:rPr lang="en-US" dirty="0"/>
              <a:t>All images automatically processed!</a:t>
            </a:r>
          </a:p>
        </p:txBody>
      </p:sp>
    </p:spTree>
    <p:extLst>
      <p:ext uri="{BB962C8B-B14F-4D97-AF65-F5344CB8AC3E}">
        <p14:creationId xmlns:p14="http://schemas.microsoft.com/office/powerpoint/2010/main" val="490693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30"/>
            <a:ext cx="8458200" cy="1143000"/>
          </a:xfrm>
        </p:spPr>
        <p:txBody>
          <a:bodyPr/>
          <a:lstStyle/>
          <a:p>
            <a:r>
              <a:rPr lang="en-US" sz="2800" dirty="0"/>
              <a:t>Multimodality </a:t>
            </a:r>
            <a:r>
              <a:rPr lang="pl-PL" sz="2800" dirty="0"/>
              <a:t>machine learning </a:t>
            </a:r>
            <a:br>
              <a:rPr lang="pl-PL" sz="2800" dirty="0"/>
            </a:br>
            <a:r>
              <a:rPr lang="pl-PL" sz="2000" dirty="0">
                <a:solidFill>
                  <a:schemeClr val="tx1"/>
                </a:solidFill>
              </a:rPr>
              <a:t>CTA + coronary PET for prognosis</a:t>
            </a:r>
            <a:r>
              <a:rPr lang="en-US" sz="2000" dirty="0">
                <a:solidFill>
                  <a:schemeClr val="tx1"/>
                </a:solidFill>
              </a:rPr>
              <a:t> of heart attacks in high risk patients</a:t>
            </a:r>
            <a:r>
              <a:rPr lang="pl-PL" sz="2000" dirty="0">
                <a:solidFill>
                  <a:schemeClr val="tx1"/>
                </a:solidFill>
              </a:rPr>
              <a:t> ?</a:t>
            </a:r>
            <a:endParaRPr lang="en-US" sz="2000" dirty="0">
              <a:solidFill>
                <a:schemeClr val="tx1"/>
              </a:solidFill>
            </a:endParaRPr>
          </a:p>
        </p:txBody>
      </p:sp>
      <p:pic>
        <p:nvPicPr>
          <p:cNvPr id="4" name="Picture 3"/>
          <p:cNvPicPr>
            <a:picLocks noChangeAspect="1"/>
          </p:cNvPicPr>
          <p:nvPr/>
        </p:nvPicPr>
        <p:blipFill rotWithShape="1">
          <a:blip r:embed="rId2"/>
          <a:srcRect l="47795"/>
          <a:stretch/>
        </p:blipFill>
        <p:spPr>
          <a:xfrm>
            <a:off x="195263" y="1627450"/>
            <a:ext cx="2200884" cy="2029876"/>
          </a:xfrm>
          <a:prstGeom prst="rect">
            <a:avLst/>
          </a:prstGeom>
        </p:spPr>
      </p:pic>
      <p:sp>
        <p:nvSpPr>
          <p:cNvPr id="5" name="TextBox 4"/>
          <p:cNvSpPr txBox="1"/>
          <p:nvPr/>
        </p:nvSpPr>
        <p:spPr>
          <a:xfrm>
            <a:off x="208601" y="3781142"/>
            <a:ext cx="428719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2400" b="0" i="0" u="none" strike="noStrike" kern="1200" cap="none" spc="0" normalizeH="0" baseline="0" noProof="0" dirty="0">
                <a:ln>
                  <a:noFill/>
                </a:ln>
                <a:solidFill>
                  <a:srgbClr val="FFFFFF"/>
                </a:solidFill>
                <a:effectLst/>
                <a:uLnTx/>
                <a:uFillTx/>
                <a:latin typeface="Arial" pitchFamily="34" charset="0"/>
                <a:ea typeface="+mn-ea"/>
                <a:cs typeface="+mn-cs"/>
              </a:rPr>
              <a:t>Coronary </a:t>
            </a:r>
            <a:r>
              <a:rPr kumimoji="0" lang="pl-PL" sz="2400" b="0" i="0" u="none" strike="noStrike" kern="1200" cap="none" spc="0" normalizeH="0" baseline="30000" noProof="0" dirty="0">
                <a:ln>
                  <a:noFill/>
                </a:ln>
                <a:solidFill>
                  <a:srgbClr val="FFFFFF"/>
                </a:solidFill>
                <a:effectLst/>
                <a:uLnTx/>
                <a:uFillTx/>
                <a:latin typeface="Arial" pitchFamily="34" charset="0"/>
                <a:ea typeface="+mn-ea"/>
                <a:cs typeface="+mn-cs"/>
              </a:rPr>
              <a:t>18</a:t>
            </a:r>
            <a:r>
              <a:rPr kumimoji="0" lang="pl-PL" sz="2400" b="0" i="0" u="none" strike="noStrike" kern="1200" cap="none" spc="0" normalizeH="0" baseline="0" noProof="0" dirty="0">
                <a:ln>
                  <a:noFill/>
                </a:ln>
                <a:solidFill>
                  <a:srgbClr val="FFFFFF"/>
                </a:solidFill>
                <a:effectLst/>
                <a:uLnTx/>
                <a:uFillTx/>
                <a:latin typeface="Arial" pitchFamily="34" charset="0"/>
                <a:ea typeface="+mn-ea"/>
                <a:cs typeface="+mn-cs"/>
              </a:rPr>
              <a:t>F-NaF PET +CTA</a:t>
            </a: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6" name="Picture 5"/>
          <p:cNvPicPr>
            <a:picLocks noChangeAspect="1"/>
          </p:cNvPicPr>
          <p:nvPr/>
        </p:nvPicPr>
        <p:blipFill>
          <a:blip r:embed="rId3"/>
          <a:stretch>
            <a:fillRect/>
          </a:stretch>
        </p:blipFill>
        <p:spPr>
          <a:xfrm>
            <a:off x="2352200" y="1579886"/>
            <a:ext cx="3014968" cy="1961726"/>
          </a:xfrm>
          <a:prstGeom prst="rect">
            <a:avLst/>
          </a:prstGeom>
        </p:spPr>
      </p:pic>
      <p:pic>
        <p:nvPicPr>
          <p:cNvPr id="7" name="Picture 6"/>
          <p:cNvPicPr/>
          <p:nvPr/>
        </p:nvPicPr>
        <p:blipFill rotWithShape="1">
          <a:blip r:embed="rId4"/>
          <a:srcRect l="6693" t="1817" r="3093" b="1"/>
          <a:stretch/>
        </p:blipFill>
        <p:spPr bwMode="auto">
          <a:xfrm>
            <a:off x="5270093" y="1683878"/>
            <a:ext cx="3832225" cy="3088005"/>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5715001" y="2721592"/>
            <a:ext cx="2667000" cy="190821"/>
          </a:xfrm>
          <a:prstGeom prst="rect">
            <a:avLst/>
          </a:prstGeom>
          <a:solidFill>
            <a:schemeClr val="tx1"/>
          </a:solidFill>
        </p:spPr>
        <p:txBody>
          <a:bodyPr wrap="square" lIns="0" tIns="18288" rIns="0" bIns="1828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1000" b="0" i="0" u="none" strike="noStrike" kern="1200" cap="none" spc="0" normalizeH="0" baseline="0" noProof="0" dirty="0">
                <a:ln>
                  <a:noFill/>
                </a:ln>
                <a:solidFill>
                  <a:srgbClr val="ADB8E2">
                    <a:lumMod val="50000"/>
                  </a:srgbClr>
                </a:solidFill>
                <a:effectLst/>
                <a:uLnTx/>
                <a:uFillTx/>
                <a:latin typeface="Arial" pitchFamily="34" charset="0"/>
                <a:ea typeface="+mn-ea"/>
                <a:cs typeface="+mn-cs"/>
              </a:rPr>
              <a:t>              </a:t>
            </a:r>
            <a:r>
              <a:rPr kumimoji="0" lang="pl-PL" sz="1000" b="1" i="0" u="none" strike="noStrike" kern="1200" cap="none" spc="0" normalizeH="0" baseline="0" noProof="0" dirty="0">
                <a:ln>
                  <a:noFill/>
                </a:ln>
                <a:solidFill>
                  <a:srgbClr val="ADB8E2">
                    <a:lumMod val="50000"/>
                  </a:srgbClr>
                </a:solidFill>
                <a:effectLst/>
                <a:uLnTx/>
                <a:uFillTx/>
                <a:latin typeface="Arial" pitchFamily="34" charset="0"/>
                <a:ea typeface="+mn-ea"/>
                <a:cs typeface="+mn-cs"/>
              </a:rPr>
              <a:t>Coronary PET quantification</a:t>
            </a:r>
            <a:endParaRPr kumimoji="0" lang="en-US" sz="1000" b="1" i="0" u="none" strike="noStrike" kern="1200" cap="none" spc="0" normalizeH="0" baseline="0" noProof="0" dirty="0">
              <a:ln>
                <a:noFill/>
              </a:ln>
              <a:solidFill>
                <a:srgbClr val="ADB8E2">
                  <a:lumMod val="50000"/>
                </a:srgbClr>
              </a:solidFill>
              <a:effectLst/>
              <a:uLnTx/>
              <a:uFillTx/>
              <a:latin typeface="Arial" pitchFamily="34" charset="0"/>
              <a:ea typeface="+mn-ea"/>
              <a:cs typeface="+mn-cs"/>
            </a:endParaRPr>
          </a:p>
        </p:txBody>
      </p:sp>
      <p:sp>
        <p:nvSpPr>
          <p:cNvPr id="10" name="Rectangle 9"/>
          <p:cNvSpPr/>
          <p:nvPr/>
        </p:nvSpPr>
        <p:spPr>
          <a:xfrm>
            <a:off x="158397" y="4186814"/>
            <a:ext cx="4572000" cy="138499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Prediction of Recurrent Events With </a:t>
            </a:r>
            <a:r>
              <a:rPr kumimoji="0" lang="en-US" sz="2000" b="0" i="0" u="none" strike="noStrike" kern="1200" cap="none" spc="0" normalizeH="0" baseline="30000" noProof="0" dirty="0">
                <a:ln>
                  <a:noFill/>
                </a:ln>
                <a:solidFill>
                  <a:srgbClr val="FFFFFF"/>
                </a:solidFill>
                <a:effectLst/>
                <a:uLnTx/>
                <a:uFillTx/>
                <a:latin typeface="Arial" pitchFamily="34" charset="0"/>
                <a:ea typeface="+mn-ea"/>
                <a:cs typeface="+mn-cs"/>
              </a:rPr>
              <a:t>18</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F-Fluoride (PREFFIR)</a:t>
            </a:r>
            <a:r>
              <a:rPr kumimoji="0" lang="pl-PL" sz="20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ClinicalTrials.gov</a:t>
            </a:r>
            <a:r>
              <a:rPr kumimoji="0" lang="pl-PL" sz="20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NCT02278211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8964" y="5053328"/>
            <a:ext cx="1632973" cy="1644213"/>
          </a:xfrm>
          <a:prstGeom prst="rect">
            <a:avLst/>
          </a:prstGeom>
          <a:solidFill>
            <a:schemeClr val="tx1"/>
          </a:solid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0262" y="5020508"/>
            <a:ext cx="2743200" cy="1655835"/>
          </a:xfrm>
          <a:prstGeom prst="rect">
            <a:avLst/>
          </a:prstGeom>
        </p:spPr>
      </p:pic>
      <p:sp>
        <p:nvSpPr>
          <p:cNvPr id="3" name="TextBox 2"/>
          <p:cNvSpPr txBox="1"/>
          <p:nvPr/>
        </p:nvSpPr>
        <p:spPr>
          <a:xfrm>
            <a:off x="195263" y="5244280"/>
            <a:ext cx="3575018"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Joshi et al Lancet 2014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Rubeaux et al JNM 2016</a:t>
            </a:r>
          </a:p>
        </p:txBody>
      </p:sp>
      <p:sp>
        <p:nvSpPr>
          <p:cNvPr id="8" name="TextBox 7">
            <a:extLst>
              <a:ext uri="{FF2B5EF4-FFF2-40B4-BE49-F238E27FC236}">
                <a16:creationId xmlns:a16="http://schemas.microsoft.com/office/drawing/2014/main" id="{747AD45A-A927-47FB-9551-422B9A147061}"/>
              </a:ext>
            </a:extLst>
          </p:cNvPr>
          <p:cNvSpPr txBox="1"/>
          <p:nvPr/>
        </p:nvSpPr>
        <p:spPr>
          <a:xfrm>
            <a:off x="304800" y="6196093"/>
            <a:ext cx="2343911" cy="461665"/>
          </a:xfrm>
          <a:prstGeom prst="rect">
            <a:avLst/>
          </a:prstGeom>
          <a:noFill/>
        </p:spPr>
        <p:txBody>
          <a:bodyPr wrap="none" rtlCol="0">
            <a:spAutoFit/>
          </a:bodyPr>
          <a:lstStyle/>
          <a:p>
            <a:r>
              <a:rPr lang="en-US" dirty="0">
                <a:solidFill>
                  <a:schemeClr val="bg2">
                    <a:lumMod val="50000"/>
                  </a:schemeClr>
                </a:solidFill>
                <a:highlight>
                  <a:srgbClr val="FFFF00"/>
                </a:highlight>
              </a:rPr>
              <a:t>R01 HL135557 </a:t>
            </a:r>
          </a:p>
        </p:txBody>
      </p:sp>
    </p:spTree>
    <p:extLst>
      <p:ext uri="{BB962C8B-B14F-4D97-AF65-F5344CB8AC3E}">
        <p14:creationId xmlns:p14="http://schemas.microsoft.com/office/powerpoint/2010/main" val="56893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Software vs physician?</a:t>
            </a:r>
          </a:p>
        </p:txBody>
      </p:sp>
      <p:sp>
        <p:nvSpPr>
          <p:cNvPr id="3" name="Content Placeholder 2"/>
          <p:cNvSpPr>
            <a:spLocks noGrp="1"/>
          </p:cNvSpPr>
          <p:nvPr>
            <p:ph idx="1"/>
          </p:nvPr>
        </p:nvSpPr>
        <p:spPr>
          <a:xfrm>
            <a:off x="628650" y="1825625"/>
            <a:ext cx="7886700" cy="3279775"/>
          </a:xfrm>
        </p:spPr>
        <p:txBody>
          <a:bodyPr/>
          <a:lstStyle/>
          <a:p>
            <a:pPr marL="0" indent="0">
              <a:buNone/>
            </a:pPr>
            <a:r>
              <a:rPr lang="en-US" sz="4400" u="sng" dirty="0">
                <a:solidFill>
                  <a:schemeClr val="bg1"/>
                </a:solidFill>
              </a:rPr>
              <a:t>“Patients</a:t>
            </a:r>
            <a:r>
              <a:rPr lang="en-US" sz="4400" dirty="0">
                <a:solidFill>
                  <a:schemeClr val="bg1"/>
                </a:solidFill>
              </a:rPr>
              <a:t> whose lives and medical histories  shape the algorithms, will emerge the biggest winners as machine learning transforms clinical medicine”</a:t>
            </a:r>
          </a:p>
          <a:p>
            <a:endParaRPr lang="en-US" dirty="0"/>
          </a:p>
        </p:txBody>
      </p:sp>
      <p:pic>
        <p:nvPicPr>
          <p:cNvPr id="5" name="Picture 4"/>
          <p:cNvPicPr>
            <a:picLocks noChangeAspect="1"/>
          </p:cNvPicPr>
          <p:nvPr/>
        </p:nvPicPr>
        <p:blipFill>
          <a:blip r:embed="rId3"/>
          <a:stretch>
            <a:fillRect/>
          </a:stretch>
        </p:blipFill>
        <p:spPr>
          <a:xfrm>
            <a:off x="33051" y="4953000"/>
            <a:ext cx="8882349" cy="1195410"/>
          </a:xfrm>
          <a:prstGeom prst="rect">
            <a:avLst/>
          </a:prstGeom>
        </p:spPr>
      </p:pic>
      <p:sp>
        <p:nvSpPr>
          <p:cNvPr id="7" name="TextBox 6"/>
          <p:cNvSpPr txBox="1"/>
          <p:nvPr/>
        </p:nvSpPr>
        <p:spPr>
          <a:xfrm>
            <a:off x="33051" y="6248400"/>
            <a:ext cx="932819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charset="0"/>
                <a:ea typeface="+mn-ea"/>
                <a:cs typeface="+mn-cs"/>
              </a:rPr>
              <a:t>Obermayer</a:t>
            </a:r>
            <a:r>
              <a:rPr kumimoji="0" lang="en-US" sz="2400" b="0" i="0" u="none" strike="noStrike" kern="1200" cap="none" spc="0" normalizeH="0" baseline="0" noProof="0" dirty="0">
                <a:ln>
                  <a:noFill/>
                </a:ln>
                <a:solidFill>
                  <a:prstClr val="white"/>
                </a:solidFill>
                <a:effectLst/>
                <a:uLnTx/>
                <a:uFillTx/>
                <a:latin typeface="Arial" charset="0"/>
                <a:ea typeface="+mn-ea"/>
                <a:cs typeface="+mn-cs"/>
              </a:rPr>
              <a:t> and Emanuel New England Journal of Medicine  2016 </a:t>
            </a:r>
          </a:p>
        </p:txBody>
      </p:sp>
    </p:spTree>
    <p:extLst>
      <p:ext uri="{BB962C8B-B14F-4D97-AF65-F5344CB8AC3E}">
        <p14:creationId xmlns:p14="http://schemas.microsoft.com/office/powerpoint/2010/main" val="459468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05946" y="983519"/>
            <a:ext cx="8784278" cy="4731481"/>
          </a:xfrm>
          <a:prstGeom prst="rect">
            <a:avLst/>
          </a:prstGeom>
          <a:solidFill>
            <a:schemeClr val="accent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endParaRPr>
          </a:p>
        </p:txBody>
      </p:sp>
      <p:sp>
        <p:nvSpPr>
          <p:cNvPr id="68610" name="Title 1"/>
          <p:cNvSpPr>
            <a:spLocks noGrp="1"/>
          </p:cNvSpPr>
          <p:nvPr>
            <p:ph type="title"/>
          </p:nvPr>
        </p:nvSpPr>
        <p:spPr>
          <a:xfrm>
            <a:off x="76200" y="-159481"/>
            <a:ext cx="9296400" cy="1143000"/>
          </a:xfrm>
        </p:spPr>
        <p:txBody>
          <a:bodyPr/>
          <a:lstStyle/>
          <a:p>
            <a:r>
              <a:rPr lang="en-US" sz="4000" dirty="0"/>
              <a:t>Machine learning in cardiac imaging</a:t>
            </a:r>
          </a:p>
        </p:txBody>
      </p:sp>
      <p:sp>
        <p:nvSpPr>
          <p:cNvPr id="68611" name="Content Placeholder 2"/>
          <p:cNvSpPr>
            <a:spLocks noGrp="1"/>
          </p:cNvSpPr>
          <p:nvPr>
            <p:ph idx="1"/>
          </p:nvPr>
        </p:nvSpPr>
        <p:spPr>
          <a:xfrm>
            <a:off x="304800" y="533400"/>
            <a:ext cx="8991600" cy="4267200"/>
          </a:xfrm>
        </p:spPr>
        <p:txBody>
          <a:bodyPr/>
          <a:lstStyle/>
          <a:p>
            <a:pPr marL="0" indent="0">
              <a:spcAft>
                <a:spcPts val="1800"/>
              </a:spcAft>
              <a:buNone/>
            </a:pPr>
            <a:endParaRPr lang="en-US" sz="2800" dirty="0"/>
          </a:p>
          <a:p>
            <a:pPr>
              <a:spcAft>
                <a:spcPts val="1800"/>
              </a:spcAft>
            </a:pPr>
            <a:r>
              <a:rPr lang="en-US" sz="2800" dirty="0"/>
              <a:t>Machine learning (ML) combines multiple imaging and clinical datapoints in one score. </a:t>
            </a:r>
          </a:p>
          <a:p>
            <a:pPr>
              <a:spcAft>
                <a:spcPts val="1800"/>
              </a:spcAft>
            </a:pPr>
            <a:r>
              <a:rPr lang="en-US" sz="2800" dirty="0"/>
              <a:t>Deep learning  perform image segmentation </a:t>
            </a:r>
          </a:p>
          <a:p>
            <a:pPr>
              <a:spcAft>
                <a:spcPts val="1800"/>
              </a:spcAft>
            </a:pPr>
            <a:r>
              <a:rPr lang="en-US" sz="2800" dirty="0"/>
              <a:t>ML can predict disease, intervention, or outcomes in terms of post-test probability </a:t>
            </a:r>
          </a:p>
          <a:p>
            <a:pPr>
              <a:spcAft>
                <a:spcPts val="1800"/>
              </a:spcAft>
            </a:pPr>
            <a:r>
              <a:rPr lang="en-US" sz="2800" dirty="0"/>
              <a:t>Quantitative computer interpretation will help clinicians </a:t>
            </a:r>
            <a:r>
              <a:rPr lang="en-US" sz="2800" u="sng" dirty="0"/>
              <a:t>find the right answer </a:t>
            </a:r>
            <a:r>
              <a:rPr lang="en-US" sz="2800" dirty="0"/>
              <a:t>for a given patient          </a:t>
            </a:r>
          </a:p>
        </p:txBody>
      </p:sp>
    </p:spTree>
    <p:extLst>
      <p:ext uri="{BB962C8B-B14F-4D97-AF65-F5344CB8AC3E}">
        <p14:creationId xmlns:p14="http://schemas.microsoft.com/office/powerpoint/2010/main" val="185849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381" b="7531"/>
          <a:stretch/>
        </p:blipFill>
        <p:spPr>
          <a:xfrm>
            <a:off x="152400" y="737175"/>
            <a:ext cx="4806386" cy="4139625"/>
          </a:xfrm>
          <a:prstGeom prst="rect">
            <a:avLst/>
          </a:prstGeom>
        </p:spPr>
      </p:pic>
      <p:sp>
        <p:nvSpPr>
          <p:cNvPr id="3" name="TextBox 2"/>
          <p:cNvSpPr txBox="1"/>
          <p:nvPr/>
        </p:nvSpPr>
        <p:spPr>
          <a:xfrm>
            <a:off x="2362200" y="28000"/>
            <a:ext cx="4736972" cy="584775"/>
          </a:xfrm>
          <a:prstGeom prst="rect">
            <a:avLst/>
          </a:prstGeom>
          <a:noFill/>
        </p:spPr>
        <p:txBody>
          <a:bodyPr wrap="square" rtlCol="0">
            <a:spAutoFit/>
          </a:bodyPr>
          <a:lstStyle/>
          <a:p>
            <a:r>
              <a:rPr lang="en-US" sz="3200" dirty="0">
                <a:solidFill>
                  <a:srgbClr val="FFFF00"/>
                </a:solidFill>
              </a:rPr>
              <a:t>Simple machine learning</a:t>
            </a:r>
          </a:p>
        </p:txBody>
      </p:sp>
      <p:pic>
        <p:nvPicPr>
          <p:cNvPr id="4" name="Picture 3"/>
          <p:cNvPicPr>
            <a:picLocks noChangeAspect="1"/>
          </p:cNvPicPr>
          <p:nvPr/>
        </p:nvPicPr>
        <p:blipFill>
          <a:blip r:embed="rId4"/>
          <a:stretch>
            <a:fillRect/>
          </a:stretch>
        </p:blipFill>
        <p:spPr>
          <a:xfrm>
            <a:off x="5105400" y="737175"/>
            <a:ext cx="3857625" cy="3781425"/>
          </a:xfrm>
          <a:prstGeom prst="rect">
            <a:avLst/>
          </a:prstGeom>
        </p:spPr>
      </p:pic>
      <p:sp>
        <p:nvSpPr>
          <p:cNvPr id="8" name="TextBox 7"/>
          <p:cNvSpPr txBox="1"/>
          <p:nvPr/>
        </p:nvSpPr>
        <p:spPr>
          <a:xfrm>
            <a:off x="304800" y="5105400"/>
            <a:ext cx="8305800" cy="1569660"/>
          </a:xfrm>
          <a:prstGeom prst="rect">
            <a:avLst/>
          </a:prstGeom>
          <a:noFill/>
        </p:spPr>
        <p:txBody>
          <a:bodyPr wrap="square" rtlCol="0">
            <a:spAutoFit/>
          </a:bodyPr>
          <a:lstStyle/>
          <a:p>
            <a:r>
              <a:rPr lang="en-US" dirty="0">
                <a:solidFill>
                  <a:schemeClr val="bg1"/>
                </a:solidFill>
              </a:rPr>
              <a:t>The k-nearest neighbor algorithm assigns outcome based on the most similar training examples</a:t>
            </a:r>
          </a:p>
          <a:p>
            <a:r>
              <a:rPr lang="en-US" dirty="0">
                <a:solidFill>
                  <a:schemeClr val="bg1"/>
                </a:solidFill>
              </a:rPr>
              <a:t>MI   -myocardial infarction  </a:t>
            </a:r>
          </a:p>
          <a:p>
            <a:r>
              <a:rPr lang="en-US" i="1" dirty="0">
                <a:solidFill>
                  <a:srgbClr val="00FFFF"/>
                </a:solidFill>
              </a:rPr>
              <a:t>Deo RC Circulation 2015  </a:t>
            </a:r>
          </a:p>
        </p:txBody>
      </p:sp>
    </p:spTree>
    <p:extLst>
      <p:ext uri="{BB962C8B-B14F-4D97-AF65-F5344CB8AC3E}">
        <p14:creationId xmlns:p14="http://schemas.microsoft.com/office/powerpoint/2010/main" val="333482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72"/>
            <a:ext cx="8001000" cy="914400"/>
          </a:xfrm>
        </p:spPr>
        <p:txBody>
          <a:bodyPr/>
          <a:lstStyle/>
          <a:p>
            <a:r>
              <a:rPr lang="en-US" dirty="0"/>
              <a:t>Ensemble (boosted) learning</a:t>
            </a:r>
          </a:p>
        </p:txBody>
      </p:sp>
      <p:pic>
        <p:nvPicPr>
          <p:cNvPr id="4" name="Picture 3"/>
          <p:cNvPicPr>
            <a:picLocks noChangeAspect="1"/>
          </p:cNvPicPr>
          <p:nvPr/>
        </p:nvPicPr>
        <p:blipFill>
          <a:blip r:embed="rId3"/>
          <a:stretch>
            <a:fillRect/>
          </a:stretch>
        </p:blipFill>
        <p:spPr>
          <a:xfrm>
            <a:off x="2209800" y="762000"/>
            <a:ext cx="5943600" cy="5630006"/>
          </a:xfrm>
          <a:prstGeom prst="rect">
            <a:avLst/>
          </a:prstGeom>
        </p:spPr>
      </p:pic>
      <p:sp>
        <p:nvSpPr>
          <p:cNvPr id="5" name="TextBox 4"/>
          <p:cNvSpPr txBox="1"/>
          <p:nvPr/>
        </p:nvSpPr>
        <p:spPr>
          <a:xfrm>
            <a:off x="246933" y="6392006"/>
            <a:ext cx="224933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rPr>
              <a:t>http://magizbox.com</a:t>
            </a:r>
          </a:p>
        </p:txBody>
      </p:sp>
      <p:sp>
        <p:nvSpPr>
          <p:cNvPr id="3" name="TextBox 2">
            <a:extLst>
              <a:ext uri="{FF2B5EF4-FFF2-40B4-BE49-F238E27FC236}">
                <a16:creationId xmlns:a16="http://schemas.microsoft.com/office/drawing/2014/main" id="{968952B0-AAF3-4C0E-936D-0314727AF994}"/>
              </a:ext>
            </a:extLst>
          </p:cNvPr>
          <p:cNvSpPr txBox="1"/>
          <p:nvPr/>
        </p:nvSpPr>
        <p:spPr>
          <a:xfrm>
            <a:off x="381000" y="1752600"/>
            <a:ext cx="1657826" cy="1569660"/>
          </a:xfrm>
          <a:prstGeom prst="rect">
            <a:avLst/>
          </a:prstGeom>
          <a:noFill/>
          <a:ln>
            <a:solidFill>
              <a:schemeClr val="accent1"/>
            </a:solidFill>
          </a:ln>
        </p:spPr>
        <p:txBody>
          <a:bodyPr wrap="none" rtlCol="0">
            <a:spAutoFit/>
          </a:bodyPr>
          <a:lstStyle/>
          <a:p>
            <a:r>
              <a:rPr lang="en-US" dirty="0"/>
              <a:t>Similar to </a:t>
            </a:r>
          </a:p>
          <a:p>
            <a:r>
              <a:rPr lang="en-US" dirty="0"/>
              <a:t>consensus</a:t>
            </a:r>
          </a:p>
          <a:p>
            <a:r>
              <a:rPr lang="en-US" dirty="0"/>
              <a:t>human</a:t>
            </a:r>
          </a:p>
          <a:p>
            <a:r>
              <a:rPr lang="en-US" dirty="0"/>
              <a:t>reading</a:t>
            </a:r>
          </a:p>
        </p:txBody>
      </p:sp>
    </p:spTree>
    <p:extLst>
      <p:ext uri="{BB962C8B-B14F-4D97-AF65-F5344CB8AC3E}">
        <p14:creationId xmlns:p14="http://schemas.microsoft.com/office/powerpoint/2010/main" val="57670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700D488-CED5-4DD2-87D1-24A54358B312}"/>
              </a:ext>
            </a:extLst>
          </p:cNvPr>
          <p:cNvPicPr>
            <a:picLocks noChangeAspect="1"/>
          </p:cNvPicPr>
          <p:nvPr/>
        </p:nvPicPr>
        <p:blipFill rotWithShape="1">
          <a:blip r:embed="rId3"/>
          <a:srcRect b="21061"/>
          <a:stretch/>
        </p:blipFill>
        <p:spPr>
          <a:xfrm>
            <a:off x="191288" y="1072445"/>
            <a:ext cx="4069619" cy="2038327"/>
          </a:xfrm>
          <a:prstGeom prst="rect">
            <a:avLst/>
          </a:prstGeom>
        </p:spPr>
      </p:pic>
      <p:sp>
        <p:nvSpPr>
          <p:cNvPr id="22" name="Title 21">
            <a:extLst>
              <a:ext uri="{FF2B5EF4-FFF2-40B4-BE49-F238E27FC236}">
                <a16:creationId xmlns:a16="http://schemas.microsoft.com/office/drawing/2014/main" id="{9988F44C-3FE0-42F3-B50E-214051DD7344}"/>
              </a:ext>
            </a:extLst>
          </p:cNvPr>
          <p:cNvSpPr>
            <a:spLocks noGrp="1"/>
          </p:cNvSpPr>
          <p:nvPr>
            <p:ph type="title"/>
          </p:nvPr>
        </p:nvSpPr>
        <p:spPr/>
        <p:txBody>
          <a:bodyPr/>
          <a:lstStyle/>
          <a:p>
            <a:r>
              <a:rPr lang="en-US" sz="2000" dirty="0"/>
              <a:t>Machine learning discussed for emerging AI tools for cardiovascular medicine</a:t>
            </a:r>
            <a:br>
              <a:rPr lang="en-US" sz="2000" dirty="0"/>
            </a:br>
            <a:endParaRPr lang="en-US" sz="2000" dirty="0"/>
          </a:p>
        </p:txBody>
      </p:sp>
      <p:sp>
        <p:nvSpPr>
          <p:cNvPr id="4" name="Slide Number Placeholder 3">
            <a:extLst>
              <a:ext uri="{FF2B5EF4-FFF2-40B4-BE49-F238E27FC236}">
                <a16:creationId xmlns:a16="http://schemas.microsoft.com/office/drawing/2014/main" id="{69C08309-67F3-4C8A-B681-13ED2E1C55CD}"/>
              </a:ext>
            </a:extLst>
          </p:cNvPr>
          <p:cNvSpPr>
            <a:spLocks noGrp="1"/>
          </p:cNvSpPr>
          <p:nvPr>
            <p:ph type="sldNum" sz="quarter" idx="12"/>
          </p:nvPr>
        </p:nvSpPr>
        <p:spPr/>
        <p:txBody>
          <a:bodyPr/>
          <a:lstStyle/>
          <a:p>
            <a:pPr defTabSz="1219170" fontAlgn="auto">
              <a:spcBef>
                <a:spcPts val="0"/>
              </a:spcBef>
              <a:spcAft>
                <a:spcPts val="0"/>
              </a:spcAft>
            </a:pPr>
            <a:fld id="{621A1BA8-53E6-443D-A4B8-5F287E3A065C}" type="slidenum">
              <a:rPr lang="en-US">
                <a:solidFill>
                  <a:srgbClr val="EAEAE8"/>
                </a:solidFill>
              </a:rPr>
              <a:pPr defTabSz="1219170" fontAlgn="auto">
                <a:spcBef>
                  <a:spcPts val="0"/>
                </a:spcBef>
                <a:spcAft>
                  <a:spcPts val="0"/>
                </a:spcAft>
              </a:pPr>
              <a:t>5</a:t>
            </a:fld>
            <a:endParaRPr lang="en-US">
              <a:solidFill>
                <a:srgbClr val="EAEAE8"/>
              </a:solidFill>
            </a:endParaRPr>
          </a:p>
        </p:txBody>
      </p:sp>
      <p:sp>
        <p:nvSpPr>
          <p:cNvPr id="6" name="Rectangle 5">
            <a:extLst>
              <a:ext uri="{FF2B5EF4-FFF2-40B4-BE49-F238E27FC236}">
                <a16:creationId xmlns:a16="http://schemas.microsoft.com/office/drawing/2014/main" id="{35D9A351-D4C0-415D-AC5A-B8AD4F4F115B}"/>
              </a:ext>
            </a:extLst>
          </p:cNvPr>
          <p:cNvSpPr/>
          <p:nvPr/>
        </p:nvSpPr>
        <p:spPr>
          <a:xfrm>
            <a:off x="2743200" y="7410451"/>
            <a:ext cx="4572000" cy="923330"/>
          </a:xfrm>
          <a:prstGeom prst="rect">
            <a:avLst/>
          </a:prstGeom>
        </p:spPr>
        <p:txBody>
          <a:bodyPr>
            <a:spAutoFit/>
          </a:bodyPr>
          <a:lstStyle/>
          <a:p>
            <a:pPr defTabSz="1219170" fontAlgn="auto">
              <a:spcBef>
                <a:spcPts val="0"/>
              </a:spcBef>
              <a:spcAft>
                <a:spcPts val="0"/>
              </a:spcAft>
            </a:pPr>
            <a:r>
              <a:rPr lang="en-US" sz="1800" dirty="0">
                <a:solidFill>
                  <a:srgbClr val="FBFBFB"/>
                </a:solidFill>
                <a:latin typeface="News Gothic MT"/>
              </a:rPr>
              <a:t>DL for unsupervised US</a:t>
            </a:r>
          </a:p>
          <a:p>
            <a:pPr defTabSz="1219170" fontAlgn="auto">
              <a:spcBef>
                <a:spcPts val="0"/>
              </a:spcBef>
              <a:spcAft>
                <a:spcPts val="0"/>
              </a:spcAft>
            </a:pPr>
            <a:r>
              <a:rPr lang="en-US" sz="1800" dirty="0">
                <a:solidFill>
                  <a:srgbClr val="FBFBFB"/>
                </a:solidFill>
                <a:latin typeface="News Gothic MT"/>
              </a:rPr>
              <a:t>DL for precision cardiology</a:t>
            </a:r>
          </a:p>
          <a:p>
            <a:pPr defTabSz="1219170" fontAlgn="auto">
              <a:spcBef>
                <a:spcPts val="0"/>
              </a:spcBef>
              <a:spcAft>
                <a:spcPts val="0"/>
              </a:spcAft>
            </a:pPr>
            <a:r>
              <a:rPr lang="en-US" sz="1800" dirty="0">
                <a:solidFill>
                  <a:srgbClr val="FBFBFB"/>
                </a:solidFill>
                <a:latin typeface="News Gothic MT"/>
              </a:rPr>
              <a:t>DL others …</a:t>
            </a:r>
          </a:p>
        </p:txBody>
      </p:sp>
      <p:sp>
        <p:nvSpPr>
          <p:cNvPr id="10" name="Rectangle 9">
            <a:extLst>
              <a:ext uri="{FF2B5EF4-FFF2-40B4-BE49-F238E27FC236}">
                <a16:creationId xmlns:a16="http://schemas.microsoft.com/office/drawing/2014/main" id="{A546E194-26A4-4624-B6E4-55A25ECAF4DD}"/>
              </a:ext>
            </a:extLst>
          </p:cNvPr>
          <p:cNvSpPr/>
          <p:nvPr/>
        </p:nvSpPr>
        <p:spPr>
          <a:xfrm>
            <a:off x="-3454400" y="5410205"/>
            <a:ext cx="4572000" cy="246221"/>
          </a:xfrm>
          <a:prstGeom prst="rect">
            <a:avLst/>
          </a:prstGeom>
        </p:spPr>
        <p:txBody>
          <a:bodyPr>
            <a:spAutoFit/>
          </a:bodyPr>
          <a:lstStyle/>
          <a:p>
            <a:pPr defTabSz="1219170" fontAlgn="auto">
              <a:spcBef>
                <a:spcPts val="0"/>
              </a:spcBef>
              <a:spcAft>
                <a:spcPts val="0"/>
              </a:spcAft>
            </a:pPr>
            <a:r>
              <a:rPr lang="en-US" sz="1000" dirty="0">
                <a:solidFill>
                  <a:srgbClr val="FBFBFB">
                    <a:lumMod val="75000"/>
                  </a:srgbClr>
                </a:solidFill>
                <a:latin typeface="Calibri" panose="020F0502020204030204" pitchFamily="34" charset="0"/>
                <a:cs typeface="Calibri" panose="020F0502020204030204" pitchFamily="34" charset="0"/>
              </a:rPr>
              <a:t>Source: NVIDIA</a:t>
            </a:r>
          </a:p>
        </p:txBody>
      </p:sp>
      <p:pic>
        <p:nvPicPr>
          <p:cNvPr id="16" name="Picture 15">
            <a:extLst>
              <a:ext uri="{FF2B5EF4-FFF2-40B4-BE49-F238E27FC236}">
                <a16:creationId xmlns:a16="http://schemas.microsoft.com/office/drawing/2014/main" id="{E92D7363-6CFF-43B9-B461-56C90F17AC1D}"/>
              </a:ext>
            </a:extLst>
          </p:cNvPr>
          <p:cNvPicPr>
            <a:picLocks noChangeAspect="1"/>
          </p:cNvPicPr>
          <p:nvPr/>
        </p:nvPicPr>
        <p:blipFill rotWithShape="1">
          <a:blip r:embed="rId4"/>
          <a:srcRect b="22620"/>
          <a:stretch/>
        </p:blipFill>
        <p:spPr>
          <a:xfrm>
            <a:off x="185644" y="2842231"/>
            <a:ext cx="4132172" cy="2595939"/>
          </a:xfrm>
          <a:prstGeom prst="rect">
            <a:avLst/>
          </a:prstGeom>
        </p:spPr>
      </p:pic>
      <p:pic>
        <p:nvPicPr>
          <p:cNvPr id="17" name="Picture 16">
            <a:extLst>
              <a:ext uri="{FF2B5EF4-FFF2-40B4-BE49-F238E27FC236}">
                <a16:creationId xmlns:a16="http://schemas.microsoft.com/office/drawing/2014/main" id="{778D3BC0-EA7E-4B26-AE50-9A57465CA0BF}"/>
              </a:ext>
            </a:extLst>
          </p:cNvPr>
          <p:cNvPicPr>
            <a:picLocks noChangeAspect="1"/>
          </p:cNvPicPr>
          <p:nvPr/>
        </p:nvPicPr>
        <p:blipFill>
          <a:blip r:embed="rId5"/>
          <a:stretch>
            <a:fillRect/>
          </a:stretch>
        </p:blipFill>
        <p:spPr>
          <a:xfrm>
            <a:off x="156481" y="4648200"/>
            <a:ext cx="4123545" cy="2829817"/>
          </a:xfrm>
          <a:prstGeom prst="rect">
            <a:avLst/>
          </a:prstGeom>
        </p:spPr>
      </p:pic>
      <p:sp>
        <p:nvSpPr>
          <p:cNvPr id="19" name="Rectangle 18">
            <a:extLst>
              <a:ext uri="{FF2B5EF4-FFF2-40B4-BE49-F238E27FC236}">
                <a16:creationId xmlns:a16="http://schemas.microsoft.com/office/drawing/2014/main" id="{430D7B8E-0052-4B44-A0B0-C14CAEECA7B0}"/>
              </a:ext>
            </a:extLst>
          </p:cNvPr>
          <p:cNvSpPr/>
          <p:nvPr/>
        </p:nvSpPr>
        <p:spPr>
          <a:xfrm>
            <a:off x="-4165600" y="1429866"/>
            <a:ext cx="3556000" cy="1569660"/>
          </a:xfrm>
          <a:prstGeom prst="rect">
            <a:avLst/>
          </a:prstGeom>
        </p:spPr>
        <p:txBody>
          <a:bodyPr wrap="square">
            <a:spAutoFit/>
          </a:bodyPr>
          <a:lstStyle/>
          <a:p>
            <a:pPr defTabSz="1219170" fontAlgn="auto">
              <a:spcBef>
                <a:spcPts val="0"/>
              </a:spcBef>
              <a:spcAft>
                <a:spcPts val="0"/>
              </a:spcAft>
            </a:pPr>
            <a:r>
              <a:rPr lang="en-US" dirty="0">
                <a:solidFill>
                  <a:srgbClr val="FBFBFB">
                    <a:lumMod val="10000"/>
                  </a:srgbClr>
                </a:solidFill>
                <a:latin typeface="Times New Roman" panose="02020603050405020304" pitchFamily="18" charset="0"/>
                <a:ea typeface="Calibri" panose="020F0502020204030204" pitchFamily="34" charset="0"/>
              </a:rPr>
              <a:t>may play an important role in emerging artificial intelligence tools for cardiovascular medicine</a:t>
            </a:r>
            <a:endParaRPr lang="en-US" dirty="0">
              <a:solidFill>
                <a:srgbClr val="FBFBFB">
                  <a:lumMod val="10000"/>
                </a:srgbClr>
              </a:solidFill>
              <a:latin typeface="News Gothic MT"/>
            </a:endParaRPr>
          </a:p>
        </p:txBody>
      </p:sp>
      <p:pic>
        <p:nvPicPr>
          <p:cNvPr id="13" name="Picture 12">
            <a:extLst>
              <a:ext uri="{FF2B5EF4-FFF2-40B4-BE49-F238E27FC236}">
                <a16:creationId xmlns:a16="http://schemas.microsoft.com/office/drawing/2014/main" id="{B8758732-1371-4DBB-9285-B8EC332D6E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6628" y="1752600"/>
            <a:ext cx="4797523" cy="4269877"/>
          </a:xfrm>
          <a:prstGeom prst="rect">
            <a:avLst/>
          </a:prstGeom>
        </p:spPr>
      </p:pic>
    </p:spTree>
    <p:extLst>
      <p:ext uri="{BB962C8B-B14F-4D97-AF65-F5344CB8AC3E}">
        <p14:creationId xmlns:p14="http://schemas.microsoft.com/office/powerpoint/2010/main" val="238490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144000" cy="1524000"/>
          </a:xfrm>
        </p:spPr>
        <p:txBody>
          <a:bodyPr/>
          <a:lstStyle/>
          <a:p>
            <a:r>
              <a:rPr lang="en-US" sz="4000" dirty="0"/>
              <a:t>CTA quantification predicts myocardial flow reserve by </a:t>
            </a:r>
            <a:r>
              <a:rPr lang="en-US" sz="4000" baseline="30000" dirty="0"/>
              <a:t>13</a:t>
            </a:r>
            <a:r>
              <a:rPr lang="en-US" sz="4000" dirty="0"/>
              <a:t>NH3 PET </a:t>
            </a:r>
            <a:br>
              <a:rPr lang="en-US" dirty="0"/>
            </a:br>
            <a:endParaRPr lang="en-US" sz="3200" dirty="0">
              <a:solidFill>
                <a:schemeClr val="tx1"/>
              </a:solidFill>
            </a:endParaRPr>
          </a:p>
        </p:txBody>
      </p:sp>
      <p:sp>
        <p:nvSpPr>
          <p:cNvPr id="5" name="TextBox 4"/>
          <p:cNvSpPr txBox="1"/>
          <p:nvPr/>
        </p:nvSpPr>
        <p:spPr>
          <a:xfrm>
            <a:off x="338032" y="6368562"/>
            <a:ext cx="5697394" cy="461665"/>
          </a:xfrm>
          <a:prstGeom prst="rect">
            <a:avLst/>
          </a:prstGeom>
          <a:noFill/>
        </p:spPr>
        <p:txBody>
          <a:bodyPr wrap="none" rtlCol="0">
            <a:spAutoFit/>
          </a:bodyPr>
          <a:lstStyle/>
          <a:p>
            <a:r>
              <a:rPr lang="en-US" dirty="0">
                <a:solidFill>
                  <a:schemeClr val="tx2">
                    <a:lumMod val="50000"/>
                  </a:schemeClr>
                </a:solidFill>
              </a:rPr>
              <a:t>Dey et al Circ Cardiovasc Imaging 2015 </a:t>
            </a:r>
          </a:p>
        </p:txBody>
      </p:sp>
      <p:sp>
        <p:nvSpPr>
          <p:cNvPr id="7" name="TextBox 6"/>
          <p:cNvSpPr txBox="1"/>
          <p:nvPr/>
        </p:nvSpPr>
        <p:spPr>
          <a:xfrm>
            <a:off x="5555893" y="5720374"/>
            <a:ext cx="2948436" cy="707886"/>
          </a:xfrm>
          <a:prstGeom prst="rect">
            <a:avLst/>
          </a:prstGeom>
          <a:noFill/>
        </p:spPr>
        <p:txBody>
          <a:bodyPr wrap="none" rtlCol="0">
            <a:spAutoFit/>
          </a:bodyPr>
          <a:lstStyle/>
          <a:p>
            <a:r>
              <a:rPr lang="en-US" sz="2000" dirty="0">
                <a:solidFill>
                  <a:srgbClr val="000099">
                    <a:lumMod val="50000"/>
                  </a:srgbClr>
                </a:solidFill>
              </a:rPr>
              <a:t>AUC=Area under curve</a:t>
            </a:r>
          </a:p>
          <a:p>
            <a:r>
              <a:rPr lang="en-US" sz="2000" dirty="0">
                <a:solidFill>
                  <a:srgbClr val="000099">
                    <a:lumMod val="50000"/>
                  </a:srgbClr>
                </a:solidFill>
              </a:rPr>
              <a:t>*p &lt; 0.05 vs. PET alone </a:t>
            </a:r>
          </a:p>
        </p:txBody>
      </p:sp>
      <p:sp>
        <p:nvSpPr>
          <p:cNvPr id="3" name="TextBox 2"/>
          <p:cNvSpPr txBox="1"/>
          <p:nvPr/>
        </p:nvSpPr>
        <p:spPr>
          <a:xfrm>
            <a:off x="76200" y="4570274"/>
            <a:ext cx="8948732" cy="1015663"/>
          </a:xfrm>
          <a:prstGeom prst="rect">
            <a:avLst/>
          </a:prstGeom>
          <a:noFill/>
        </p:spPr>
        <p:txBody>
          <a:bodyPr wrap="none" rtlCol="0">
            <a:spAutoFit/>
          </a:bodyPr>
          <a:lstStyle/>
          <a:p>
            <a:r>
              <a:rPr lang="en-US" sz="2000" dirty="0"/>
              <a:t>CTA automatic plaque characteristics( 5 features), myo mass, age/gender </a:t>
            </a:r>
          </a:p>
          <a:p>
            <a:r>
              <a:rPr lang="en-US" sz="2000" dirty="0"/>
              <a:t>LogitBoost ensemble learning 10-fold cross validation per-vessel  per-patient</a:t>
            </a:r>
          </a:p>
          <a:p>
            <a:endParaRPr lang="en-US" sz="2000" dirty="0"/>
          </a:p>
        </p:txBody>
      </p:sp>
      <p:pic>
        <p:nvPicPr>
          <p:cNvPr id="8" name="Picture 7"/>
          <p:cNvPicPr>
            <a:picLocks noChangeAspect="1"/>
          </p:cNvPicPr>
          <p:nvPr/>
        </p:nvPicPr>
        <p:blipFill rotWithShape="1">
          <a:blip r:embed="rId3"/>
          <a:srcRect b="3426"/>
          <a:stretch/>
        </p:blipFill>
        <p:spPr>
          <a:xfrm>
            <a:off x="363071" y="1371213"/>
            <a:ext cx="8510184" cy="3093211"/>
          </a:xfrm>
          <a:prstGeom prst="rect">
            <a:avLst/>
          </a:prstGeom>
        </p:spPr>
      </p:pic>
      <p:pic>
        <p:nvPicPr>
          <p:cNvPr id="9" name="Picture 8"/>
          <p:cNvPicPr>
            <a:picLocks noChangeAspect="1"/>
          </p:cNvPicPr>
          <p:nvPr/>
        </p:nvPicPr>
        <p:blipFill>
          <a:blip r:embed="rId4"/>
          <a:stretch>
            <a:fillRect/>
          </a:stretch>
        </p:blipFill>
        <p:spPr>
          <a:xfrm rot="16200000">
            <a:off x="1390017" y="4355519"/>
            <a:ext cx="935998" cy="2989887"/>
          </a:xfrm>
          <a:prstGeom prst="rect">
            <a:avLst/>
          </a:prstGeom>
        </p:spPr>
      </p:pic>
      <p:pic>
        <p:nvPicPr>
          <p:cNvPr id="10" name="Picture 9"/>
          <p:cNvPicPr>
            <a:picLocks noChangeAspect="1"/>
          </p:cNvPicPr>
          <p:nvPr/>
        </p:nvPicPr>
        <p:blipFill>
          <a:blip r:embed="rId5"/>
          <a:stretch>
            <a:fillRect/>
          </a:stretch>
        </p:blipFill>
        <p:spPr>
          <a:xfrm rot="10800000" flipV="1">
            <a:off x="3557738" y="5462369"/>
            <a:ext cx="1872284" cy="776185"/>
          </a:xfrm>
          <a:prstGeom prst="rect">
            <a:avLst/>
          </a:prstGeom>
        </p:spPr>
      </p:pic>
      <p:pic>
        <p:nvPicPr>
          <p:cNvPr id="11" name="Picture 10"/>
          <p:cNvPicPr>
            <a:picLocks noChangeAspect="1"/>
          </p:cNvPicPr>
          <p:nvPr/>
        </p:nvPicPr>
        <p:blipFill>
          <a:blip r:embed="rId6"/>
          <a:stretch>
            <a:fillRect/>
          </a:stretch>
        </p:blipFill>
        <p:spPr>
          <a:xfrm>
            <a:off x="7659421" y="5294354"/>
            <a:ext cx="1336401" cy="1394506"/>
          </a:xfrm>
          <a:prstGeom prst="rect">
            <a:avLst/>
          </a:prstGeom>
        </p:spPr>
      </p:pic>
      <p:cxnSp>
        <p:nvCxnSpPr>
          <p:cNvPr id="13" name="Straight Arrow Connector 12"/>
          <p:cNvCxnSpPr/>
          <p:nvPr/>
        </p:nvCxnSpPr>
        <p:spPr bwMode="auto">
          <a:xfrm>
            <a:off x="6248400" y="5585937"/>
            <a:ext cx="517774" cy="0"/>
          </a:xfrm>
          <a:prstGeom prst="straightConnector1">
            <a:avLst/>
          </a:prstGeom>
          <a:solidFill>
            <a:schemeClr val="accent1"/>
          </a:solidFill>
          <a:ln w="76200" cap="flat" cmpd="sng" algn="ctr">
            <a:solidFill>
              <a:srgbClr val="FFFF00"/>
            </a:solidFill>
            <a:prstDash val="solid"/>
            <a:round/>
            <a:headEnd type="none" w="med" len="med"/>
            <a:tailEnd type="triangle"/>
          </a:ln>
          <a:effectLst/>
        </p:spPr>
      </p:cxnSp>
      <p:sp>
        <p:nvSpPr>
          <p:cNvPr id="16" name="TextBox 15"/>
          <p:cNvSpPr txBox="1"/>
          <p:nvPr/>
        </p:nvSpPr>
        <p:spPr>
          <a:xfrm>
            <a:off x="5717864" y="5698833"/>
            <a:ext cx="1941557" cy="369332"/>
          </a:xfrm>
          <a:prstGeom prst="rect">
            <a:avLst/>
          </a:prstGeom>
          <a:noFill/>
        </p:spPr>
        <p:txBody>
          <a:bodyPr wrap="none" rtlCol="0">
            <a:spAutoFit/>
          </a:bodyPr>
          <a:lstStyle/>
          <a:p>
            <a:r>
              <a:rPr lang="en-US" sz="1800" dirty="0"/>
              <a:t>Machine learning</a:t>
            </a:r>
          </a:p>
        </p:txBody>
      </p:sp>
    </p:spTree>
    <p:extLst>
      <p:ext uri="{BB962C8B-B14F-4D97-AF65-F5344CB8AC3E}">
        <p14:creationId xmlns:p14="http://schemas.microsoft.com/office/powerpoint/2010/main" val="137059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2730"/>
          <a:stretch/>
        </p:blipFill>
        <p:spPr>
          <a:xfrm>
            <a:off x="100083" y="180714"/>
            <a:ext cx="8943833" cy="6028354"/>
          </a:xfrm>
          <a:prstGeom prst="rect">
            <a:avLst/>
          </a:prstGeom>
        </p:spPr>
      </p:pic>
      <p:sp>
        <p:nvSpPr>
          <p:cNvPr id="7" name="TextBox 6"/>
          <p:cNvSpPr txBox="1"/>
          <p:nvPr/>
        </p:nvSpPr>
        <p:spPr>
          <a:xfrm>
            <a:off x="3048000" y="6322142"/>
            <a:ext cx="3281668" cy="461665"/>
          </a:xfrm>
          <a:prstGeom prst="rect">
            <a:avLst/>
          </a:prstGeom>
          <a:noFill/>
        </p:spPr>
        <p:txBody>
          <a:bodyPr wrap="none" rtlCol="0">
            <a:spAutoFit/>
          </a:bodyPr>
          <a:lstStyle/>
          <a:p>
            <a:r>
              <a:rPr lang="en-US" dirty="0"/>
              <a:t>Motwani M,  EHJ 2016</a:t>
            </a:r>
          </a:p>
        </p:txBody>
      </p:sp>
    </p:spTree>
    <p:extLst>
      <p:ext uri="{BB962C8B-B14F-4D97-AF65-F5344CB8AC3E}">
        <p14:creationId xmlns:p14="http://schemas.microsoft.com/office/powerpoint/2010/main" val="214495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458200" cy="1143000"/>
          </a:xfrm>
        </p:spPr>
        <p:txBody>
          <a:bodyPr/>
          <a:lstStyle/>
          <a:p>
            <a:r>
              <a:rPr lang="en-US" dirty="0"/>
              <a:t>Feature selection and learning</a:t>
            </a:r>
          </a:p>
        </p:txBody>
      </p:sp>
      <p:pic>
        <p:nvPicPr>
          <p:cNvPr id="5" name="Picture 4"/>
          <p:cNvPicPr>
            <a:picLocks noChangeAspect="1"/>
          </p:cNvPicPr>
          <p:nvPr/>
        </p:nvPicPr>
        <p:blipFill>
          <a:blip r:embed="rId3"/>
          <a:stretch>
            <a:fillRect/>
          </a:stretch>
        </p:blipFill>
        <p:spPr>
          <a:xfrm>
            <a:off x="152400" y="533400"/>
            <a:ext cx="3058009" cy="6825255"/>
          </a:xfrm>
          <a:prstGeom prst="rect">
            <a:avLst/>
          </a:prstGeom>
        </p:spPr>
      </p:pic>
      <p:pic>
        <p:nvPicPr>
          <p:cNvPr id="6" name="Picture 5"/>
          <p:cNvPicPr>
            <a:picLocks noChangeAspect="1"/>
          </p:cNvPicPr>
          <p:nvPr/>
        </p:nvPicPr>
        <p:blipFill>
          <a:blip r:embed="rId4"/>
          <a:stretch>
            <a:fillRect/>
          </a:stretch>
        </p:blipFill>
        <p:spPr>
          <a:xfrm>
            <a:off x="2946881" y="992736"/>
            <a:ext cx="6197119" cy="5408064"/>
          </a:xfrm>
          <a:prstGeom prst="rect">
            <a:avLst/>
          </a:prstGeom>
        </p:spPr>
      </p:pic>
      <p:sp>
        <p:nvSpPr>
          <p:cNvPr id="3" name="TextBox 2"/>
          <p:cNvSpPr txBox="1"/>
          <p:nvPr/>
        </p:nvSpPr>
        <p:spPr>
          <a:xfrm>
            <a:off x="6629400" y="2895600"/>
            <a:ext cx="1624163" cy="461665"/>
          </a:xfrm>
          <a:prstGeom prst="rect">
            <a:avLst/>
          </a:prstGeom>
          <a:noFill/>
        </p:spPr>
        <p:txBody>
          <a:bodyPr wrap="none" rtlCol="0">
            <a:spAutoFit/>
          </a:bodyPr>
          <a:lstStyle/>
          <a:p>
            <a:r>
              <a:rPr lang="en-US" dirty="0"/>
              <a:t>(</a:t>
            </a:r>
            <a:r>
              <a:rPr lang="en-US" dirty="0">
                <a:solidFill>
                  <a:srgbClr val="111111"/>
                </a:solidFill>
              </a:rPr>
              <a:t>ensemble</a:t>
            </a:r>
          </a:p>
        </p:txBody>
      </p:sp>
      <p:sp>
        <p:nvSpPr>
          <p:cNvPr id="7" name="TextBox 6"/>
          <p:cNvSpPr txBox="1"/>
          <p:nvPr/>
        </p:nvSpPr>
        <p:spPr>
          <a:xfrm>
            <a:off x="4287905" y="6418062"/>
            <a:ext cx="3778599" cy="461665"/>
          </a:xfrm>
          <a:prstGeom prst="rect">
            <a:avLst/>
          </a:prstGeom>
          <a:noFill/>
        </p:spPr>
        <p:txBody>
          <a:bodyPr wrap="none" rtlCol="0">
            <a:spAutoFit/>
          </a:bodyPr>
          <a:lstStyle/>
          <a:p>
            <a:r>
              <a:rPr lang="en-US" i="1" dirty="0"/>
              <a:t>Motwani M et al EHJ 2016</a:t>
            </a:r>
          </a:p>
        </p:txBody>
      </p:sp>
    </p:spTree>
    <p:extLst>
      <p:ext uri="{BB962C8B-B14F-4D97-AF65-F5344CB8AC3E}">
        <p14:creationId xmlns:p14="http://schemas.microsoft.com/office/powerpoint/2010/main" val="280619130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8381"/>
            <a:ext cx="8229600" cy="1143000"/>
          </a:xfrm>
        </p:spPr>
        <p:txBody>
          <a:bodyPr/>
          <a:lstStyle/>
          <a:p>
            <a:r>
              <a:rPr lang="en-US" sz="3200" dirty="0"/>
              <a:t>Death prediction by ensemble machine learning  over standard risk scores</a:t>
            </a:r>
          </a:p>
        </p:txBody>
      </p:sp>
      <p:sp>
        <p:nvSpPr>
          <p:cNvPr id="3" name="Content Placeholder 2"/>
          <p:cNvSpPr>
            <a:spLocks noGrp="1"/>
          </p:cNvSpPr>
          <p:nvPr>
            <p:ph sz="half" idx="1"/>
          </p:nvPr>
        </p:nvSpPr>
        <p:spPr/>
        <p:txBody>
          <a:bodyPr/>
          <a:lstStyle/>
          <a:p>
            <a:endParaRPr lang="en-US" dirty="0"/>
          </a:p>
        </p:txBody>
      </p:sp>
      <p:pic>
        <p:nvPicPr>
          <p:cNvPr id="5" name="Picture 4"/>
          <p:cNvPicPr>
            <a:picLocks noChangeAspect="1"/>
          </p:cNvPicPr>
          <p:nvPr/>
        </p:nvPicPr>
        <p:blipFill rotWithShape="1">
          <a:blip r:embed="rId3"/>
          <a:srcRect r="4880"/>
          <a:stretch/>
        </p:blipFill>
        <p:spPr>
          <a:xfrm>
            <a:off x="1" y="1219200"/>
            <a:ext cx="5410200" cy="5534437"/>
          </a:xfrm>
          <a:prstGeom prst="rect">
            <a:avLst/>
          </a:prstGeom>
        </p:spPr>
      </p:pic>
      <p:sp>
        <p:nvSpPr>
          <p:cNvPr id="6" name="TextBox 5"/>
          <p:cNvSpPr txBox="1"/>
          <p:nvPr/>
        </p:nvSpPr>
        <p:spPr>
          <a:xfrm>
            <a:off x="5441981" y="1447800"/>
            <a:ext cx="3736920" cy="3877985"/>
          </a:xfrm>
          <a:prstGeom prst="rect">
            <a:avLst/>
          </a:prstGeom>
          <a:noFill/>
        </p:spPr>
        <p:txBody>
          <a:bodyPr wrap="none" rtlCol="0">
            <a:spAutoFit/>
          </a:bodyPr>
          <a:lstStyle/>
          <a:p>
            <a:r>
              <a:rPr lang="en-US" sz="1800" dirty="0"/>
              <a:t>ML-B  -</a:t>
            </a:r>
            <a:r>
              <a:rPr lang="en-US" sz="1800" u="sng" dirty="0">
                <a:solidFill>
                  <a:srgbClr val="00FFFF"/>
                </a:solidFill>
              </a:rPr>
              <a:t>boosted</a:t>
            </a:r>
            <a:r>
              <a:rPr lang="en-US" sz="1800" dirty="0"/>
              <a:t> machine learning</a:t>
            </a:r>
          </a:p>
          <a:p>
            <a:endParaRPr lang="en-US" sz="1800" dirty="0"/>
          </a:p>
          <a:p>
            <a:r>
              <a:rPr lang="en-US" sz="1800" dirty="0"/>
              <a:t>FRS –Framingham risk score</a:t>
            </a:r>
          </a:p>
          <a:p>
            <a:endParaRPr lang="en-US" sz="1800" dirty="0"/>
          </a:p>
          <a:p>
            <a:r>
              <a:rPr lang="en-US" sz="1800" dirty="0"/>
              <a:t>SSS –segmental stenosis score</a:t>
            </a:r>
          </a:p>
          <a:p>
            <a:endParaRPr lang="en-US" sz="1800" dirty="0"/>
          </a:p>
          <a:p>
            <a:r>
              <a:rPr lang="en-US" sz="1800" dirty="0"/>
              <a:t>SIS –segmental involvement score</a:t>
            </a:r>
          </a:p>
          <a:p>
            <a:endParaRPr lang="en-US" sz="1800" dirty="0"/>
          </a:p>
          <a:p>
            <a:r>
              <a:rPr lang="en-US" sz="1800" dirty="0"/>
              <a:t>DI  -Duke index</a:t>
            </a:r>
          </a:p>
          <a:p>
            <a:endParaRPr lang="en-US" sz="1800" dirty="0"/>
          </a:p>
          <a:p>
            <a:r>
              <a:rPr lang="en-US" sz="1800" dirty="0"/>
              <a:t>AUC –area under curve</a:t>
            </a:r>
          </a:p>
          <a:p>
            <a:endParaRPr lang="en-US" dirty="0"/>
          </a:p>
          <a:p>
            <a:endParaRPr lang="en-US" dirty="0"/>
          </a:p>
        </p:txBody>
      </p:sp>
      <p:sp>
        <p:nvSpPr>
          <p:cNvPr id="7" name="TextBox 6"/>
          <p:cNvSpPr txBox="1"/>
          <p:nvPr/>
        </p:nvSpPr>
        <p:spPr>
          <a:xfrm>
            <a:off x="1175515" y="1750367"/>
            <a:ext cx="1529586" cy="461665"/>
          </a:xfrm>
          <a:prstGeom prst="rect">
            <a:avLst/>
          </a:prstGeom>
          <a:noFill/>
        </p:spPr>
        <p:txBody>
          <a:bodyPr wrap="none" rtlCol="0">
            <a:spAutoFit/>
          </a:bodyPr>
          <a:lstStyle/>
          <a:p>
            <a:r>
              <a:rPr lang="en-US" dirty="0">
                <a:solidFill>
                  <a:srgbClr val="000000"/>
                </a:solidFill>
              </a:rPr>
              <a:t>N=10,030</a:t>
            </a:r>
          </a:p>
        </p:txBody>
      </p:sp>
      <p:sp>
        <p:nvSpPr>
          <p:cNvPr id="8" name="TextBox 7"/>
          <p:cNvSpPr txBox="1"/>
          <p:nvPr/>
        </p:nvSpPr>
        <p:spPr>
          <a:xfrm>
            <a:off x="5441981" y="6172200"/>
            <a:ext cx="3637534" cy="430887"/>
          </a:xfrm>
          <a:prstGeom prst="rect">
            <a:avLst/>
          </a:prstGeom>
          <a:noFill/>
        </p:spPr>
        <p:txBody>
          <a:bodyPr wrap="none" rtlCol="0">
            <a:spAutoFit/>
          </a:bodyPr>
          <a:lstStyle/>
          <a:p>
            <a:r>
              <a:rPr lang="en-US" sz="2200" i="1" dirty="0"/>
              <a:t>Motwani M et al,  EHJ 2016</a:t>
            </a:r>
          </a:p>
        </p:txBody>
      </p:sp>
    </p:spTree>
    <p:extLst>
      <p:ext uri="{BB962C8B-B14F-4D97-AF65-F5344CB8AC3E}">
        <p14:creationId xmlns:p14="http://schemas.microsoft.com/office/powerpoint/2010/main" val="635114142"/>
      </p:ext>
    </p:extLst>
  </p:cSld>
  <p:clrMapOvr>
    <a:masterClrMapping/>
  </p:clrMapOvr>
  <p:transition spd="slow"/>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Default Design">
  <a:themeElements>
    <a:clrScheme name="">
      <a:dk1>
        <a:srgbClr val="FFFFFF"/>
      </a:dk1>
      <a:lt1>
        <a:srgbClr val="FFFFFF"/>
      </a:lt1>
      <a:dk2>
        <a:srgbClr val="FFFF00"/>
      </a:dk2>
      <a:lt2>
        <a:srgbClr val="969696"/>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
      <a:dk1>
        <a:srgbClr val="FFFFFF"/>
      </a:dk1>
      <a:lt1>
        <a:srgbClr val="FFFFFF"/>
      </a:lt1>
      <a:dk2>
        <a:srgbClr val="FFFF00"/>
      </a:dk2>
      <a:lt2>
        <a:srgbClr val="969696"/>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reeze">
  <a:themeElements>
    <a:clrScheme name="Custom 2">
      <a:dk1>
        <a:srgbClr val="FBFBFB"/>
      </a:dk1>
      <a:lt1>
        <a:srgbClr val="FBFBFB"/>
      </a:lt1>
      <a:dk2>
        <a:srgbClr val="9999FF"/>
      </a:dk2>
      <a:lt2>
        <a:srgbClr val="C5C5FF"/>
      </a:lt2>
      <a:accent1>
        <a:srgbClr val="9999FF"/>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36000</TotalTime>
  <Words>1446</Words>
  <Application>Microsoft Office PowerPoint</Application>
  <PresentationFormat>On-screen Show (4:3)</PresentationFormat>
  <Paragraphs>253</Paragraphs>
  <Slides>23</Slides>
  <Notes>15</Notes>
  <HiddenSlides>2</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23</vt:i4>
      </vt:variant>
    </vt:vector>
  </HeadingPairs>
  <TitlesOfParts>
    <vt:vector size="44" baseType="lpstr">
      <vt:lpstr>MS Mincho</vt:lpstr>
      <vt:lpstr>MS PGothic</vt:lpstr>
      <vt:lpstr>Calibri Light</vt:lpstr>
      <vt:lpstr>Arial</vt:lpstr>
      <vt:lpstr>Calibri</vt:lpstr>
      <vt:lpstr>News Gothic MT</vt:lpstr>
      <vt:lpstr>Wingdings 2</vt:lpstr>
      <vt:lpstr>Times New Roman</vt:lpstr>
      <vt:lpstr>Default Design</vt:lpstr>
      <vt:lpstr>5_Default Design</vt:lpstr>
      <vt:lpstr>1_Default Design</vt:lpstr>
      <vt:lpstr>2_Office Theme</vt:lpstr>
      <vt:lpstr>3_Office Theme</vt:lpstr>
      <vt:lpstr>2_Default Design</vt:lpstr>
      <vt:lpstr>4_Office Theme</vt:lpstr>
      <vt:lpstr>3_Default Design</vt:lpstr>
      <vt:lpstr>Breeze</vt:lpstr>
      <vt:lpstr>6_Office Theme</vt:lpstr>
      <vt:lpstr>Custom Design</vt:lpstr>
      <vt:lpstr>6_Default Design</vt:lpstr>
      <vt:lpstr>1_Office Theme</vt:lpstr>
      <vt:lpstr>  </vt:lpstr>
      <vt:lpstr>Machine learning</vt:lpstr>
      <vt:lpstr>PowerPoint Presentation</vt:lpstr>
      <vt:lpstr>Ensemble (boosted) learning</vt:lpstr>
      <vt:lpstr>Machine learning discussed for emerging AI tools for cardiovascular medicine </vt:lpstr>
      <vt:lpstr>CTA quantification predicts myocardial flow reserve by 13NH3 PET  </vt:lpstr>
      <vt:lpstr>PowerPoint Presentation</vt:lpstr>
      <vt:lpstr>Feature selection and learning</vt:lpstr>
      <vt:lpstr>Death prediction by ensemble machine learning  over standard risk scores</vt:lpstr>
      <vt:lpstr>Uncertainty of validation  10-fold cross-validation (CV) versus traditional (in medicine)  split sample training/testing </vt:lpstr>
      <vt:lpstr>Prediction of  3-year MACE by MPI and machine learning </vt:lpstr>
      <vt:lpstr>PowerPoint Presentation</vt:lpstr>
      <vt:lpstr>ML superior to clinical and CAC scores  in predicting 12-year CHD and CVD  </vt:lpstr>
      <vt:lpstr>Does it have to be a “black box” ? ML prediction  rationale for a given patient Alonso H et al, A Simple Model for Prediction of Cardiac Death ASNC 2016    </vt:lpstr>
      <vt:lpstr>PowerPoint Presentation</vt:lpstr>
      <vt:lpstr>PowerPoint Presentation</vt:lpstr>
      <vt:lpstr>Deep learning for image analysis    non-contrast CT pericardial fat segmentation</vt:lpstr>
      <vt:lpstr>Predict obstructive disease with Deep learning </vt:lpstr>
      <vt:lpstr>PowerPoint Presentation</vt:lpstr>
      <vt:lpstr> Collected to date &gt; 2,000 cases with cath, 18,500 with MACE follow  up  </vt:lpstr>
      <vt:lpstr>Multimodality machine learning  CTA + coronary PET for prognosis of heart attacks in high risk patients ?</vt:lpstr>
      <vt:lpstr>Software vs physician?</vt:lpstr>
      <vt:lpstr>Machine learning in cardiac imaging</vt:lpstr>
    </vt:vector>
  </TitlesOfParts>
  <Company>CSMC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Piotr Slomka</dc:creator>
  <cp:lastModifiedBy>Slomka, Piotr</cp:lastModifiedBy>
  <cp:revision>1188</cp:revision>
  <cp:lastPrinted>2014-01-24T23:32:31Z</cp:lastPrinted>
  <dcterms:created xsi:type="dcterms:W3CDTF">2003-04-16T01:29:52Z</dcterms:created>
  <dcterms:modified xsi:type="dcterms:W3CDTF">2017-11-13T20:01:16Z</dcterms:modified>
</cp:coreProperties>
</file>