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2"/>
  </p:notesMasterIdLst>
  <p:sldIdLst>
    <p:sldId id="256" r:id="rId2"/>
    <p:sldId id="266" r:id="rId3"/>
    <p:sldId id="267" r:id="rId4"/>
    <p:sldId id="257" r:id="rId5"/>
    <p:sldId id="272" r:id="rId6"/>
    <p:sldId id="263" r:id="rId7"/>
    <p:sldId id="268" r:id="rId8"/>
    <p:sldId id="265" r:id="rId9"/>
    <p:sldId id="270" r:id="rId10"/>
    <p:sldId id="273" r:id="rId11"/>
    <p:sldId id="271" r:id="rId12"/>
    <p:sldId id="274" r:id="rId13"/>
    <p:sldId id="261" r:id="rId14"/>
    <p:sldId id="262" r:id="rId15"/>
    <p:sldId id="275" r:id="rId16"/>
    <p:sldId id="276" r:id="rId17"/>
    <p:sldId id="279" r:id="rId18"/>
    <p:sldId id="280" r:id="rId19"/>
    <p:sldId id="281"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 Yen" initials="AY"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87740" autoAdjust="0"/>
  </p:normalViewPr>
  <p:slideViewPr>
    <p:cSldViewPr snapToGrid="0">
      <p:cViewPr varScale="1">
        <p:scale>
          <a:sx n="93" d="100"/>
          <a:sy n="93" d="100"/>
        </p:scale>
        <p:origin x="25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6F179-FD62-4B52-8F9E-3C51A54E18CD}" type="datetimeFigureOut">
              <a:rPr lang="en-US" smtClean="0"/>
              <a:t>11/13/17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D5E9-2954-472C-8740-17A2D4498559}" type="slidenum">
              <a:rPr lang="en-US" smtClean="0"/>
              <a:t>‹#›</a:t>
            </a:fld>
            <a:endParaRPr lang="en-US"/>
          </a:p>
        </p:txBody>
      </p:sp>
    </p:spTree>
    <p:extLst>
      <p:ext uri="{BB962C8B-B14F-4D97-AF65-F5344CB8AC3E}">
        <p14:creationId xmlns:p14="http://schemas.microsoft.com/office/powerpoint/2010/main" val="121210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FD5E9-2954-472C-8740-17A2D4498559}" type="slidenum">
              <a:rPr lang="en-US" smtClean="0"/>
              <a:t>6</a:t>
            </a:fld>
            <a:endParaRPr lang="en-US"/>
          </a:p>
        </p:txBody>
      </p:sp>
    </p:spTree>
    <p:extLst>
      <p:ext uri="{BB962C8B-B14F-4D97-AF65-F5344CB8AC3E}">
        <p14:creationId xmlns:p14="http://schemas.microsoft.com/office/powerpoint/2010/main" val="53777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FD5E9-2954-472C-8740-17A2D4498559}" type="slidenum">
              <a:rPr lang="en-US" smtClean="0"/>
              <a:t>11</a:t>
            </a:fld>
            <a:endParaRPr lang="en-US"/>
          </a:p>
        </p:txBody>
      </p:sp>
    </p:spTree>
    <p:extLst>
      <p:ext uri="{BB962C8B-B14F-4D97-AF65-F5344CB8AC3E}">
        <p14:creationId xmlns:p14="http://schemas.microsoft.com/office/powerpoint/2010/main" val="160299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FD5E9-2954-472C-8740-17A2D4498559}" type="slidenum">
              <a:rPr lang="en-US" smtClean="0"/>
              <a:t>12</a:t>
            </a:fld>
            <a:endParaRPr lang="en-US"/>
          </a:p>
        </p:txBody>
      </p:sp>
    </p:spTree>
    <p:extLst>
      <p:ext uri="{BB962C8B-B14F-4D97-AF65-F5344CB8AC3E}">
        <p14:creationId xmlns:p14="http://schemas.microsoft.com/office/powerpoint/2010/main" val="224052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B364A9-E78A-4396-A368-C8FA60E9AC6E}"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E2444-C588-4C70-9030-C8D34D9A61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3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364A9-E78A-4396-A368-C8FA60E9AC6E}"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10986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364A9-E78A-4396-A368-C8FA60E9AC6E}"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28033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364A9-E78A-4396-A368-C8FA60E9AC6E}"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246908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B364A9-E78A-4396-A368-C8FA60E9AC6E}"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E2444-C588-4C70-9030-C8D34D9A61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7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364A9-E78A-4396-A368-C8FA60E9AC6E}"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56299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B364A9-E78A-4396-A368-C8FA60E9AC6E}"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253906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B364A9-E78A-4396-A368-C8FA60E9AC6E}"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60283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B364A9-E78A-4396-A368-C8FA60E9AC6E}" type="datetimeFigureOut">
              <a:rPr lang="en-US" smtClean="0"/>
              <a:t>11/13/17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286069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6B364A9-E78A-4396-A368-C8FA60E9AC6E}" type="datetimeFigureOut">
              <a:rPr lang="en-US" smtClean="0"/>
              <a:t>11/13/17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EE2444-C588-4C70-9030-C8D34D9A612E}" type="slidenum">
              <a:rPr lang="en-US" smtClean="0"/>
              <a:t>‹#›</a:t>
            </a:fld>
            <a:endParaRPr lang="en-US"/>
          </a:p>
        </p:txBody>
      </p:sp>
    </p:spTree>
    <p:extLst>
      <p:ext uri="{BB962C8B-B14F-4D97-AF65-F5344CB8AC3E}">
        <p14:creationId xmlns:p14="http://schemas.microsoft.com/office/powerpoint/2010/main" val="215840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364A9-E78A-4396-A368-C8FA60E9AC6E}"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E2444-C588-4C70-9030-C8D34D9A612E}" type="slidenum">
              <a:rPr lang="en-US" smtClean="0"/>
              <a:t>‹#›</a:t>
            </a:fld>
            <a:endParaRPr lang="en-US"/>
          </a:p>
        </p:txBody>
      </p:sp>
    </p:spTree>
    <p:extLst>
      <p:ext uri="{BB962C8B-B14F-4D97-AF65-F5344CB8AC3E}">
        <p14:creationId xmlns:p14="http://schemas.microsoft.com/office/powerpoint/2010/main" val="26759338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6B364A9-E78A-4396-A368-C8FA60E9AC6E}" type="datetimeFigureOut">
              <a:rPr lang="en-US" smtClean="0"/>
              <a:t>11/13/17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EE2444-C588-4C70-9030-C8D34D9A612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5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 Id="rId3" Type="http://schemas.openxmlformats.org/officeDocument/2006/relationships/image" Target="../media/image12.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tif"/><Relationship Id="rId3" Type="http://schemas.openxmlformats.org/officeDocument/2006/relationships/image" Target="../media/image14.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tif"/><Relationship Id="rId3" Type="http://schemas.openxmlformats.org/officeDocument/2006/relationships/image" Target="../media/image15.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5E187-2C14-45ED-9A97-11C480250EEB}"/>
              </a:ext>
            </a:extLst>
          </p:cNvPr>
          <p:cNvSpPr>
            <a:spLocks noGrp="1"/>
          </p:cNvSpPr>
          <p:nvPr>
            <p:ph type="ctrTitle"/>
          </p:nvPr>
        </p:nvSpPr>
        <p:spPr>
          <a:xfrm>
            <a:off x="663879" y="1065848"/>
            <a:ext cx="7816242" cy="2387600"/>
          </a:xfrm>
        </p:spPr>
        <p:txBody>
          <a:bodyPr>
            <a:noAutofit/>
          </a:bodyPr>
          <a:lstStyle/>
          <a:p>
            <a:pPr algn="ctr"/>
            <a:r>
              <a:rPr lang="en-US" sz="2800" dirty="0"/>
              <a:t>Machine Learning</a:t>
            </a:r>
            <a:br>
              <a:rPr lang="en-US" sz="2800" dirty="0"/>
            </a:br>
            <a:r>
              <a:rPr lang="en-US" sz="2800" dirty="0"/>
              <a:t>Outperformed</a:t>
            </a:r>
            <a:br>
              <a:rPr lang="en-US" sz="2800" dirty="0"/>
            </a:br>
            <a:r>
              <a:rPr lang="en-US" sz="2800" dirty="0"/>
              <a:t>ACC/AHA Pooled Cohort Equations Risk Calculator</a:t>
            </a:r>
            <a:br>
              <a:rPr lang="en-US" sz="2800" dirty="0"/>
            </a:br>
            <a:r>
              <a:rPr lang="en-US" sz="2800" dirty="0"/>
              <a:t> for Detection of High-Risk Asymptomatic Individuals and Recommending Treatment</a:t>
            </a:r>
            <a:br>
              <a:rPr lang="en-US" sz="2800" dirty="0"/>
            </a:br>
            <a:r>
              <a:rPr lang="en-US" sz="2800" dirty="0"/>
              <a:t>for Prevention of Cardiovascular Events</a:t>
            </a:r>
            <a:br>
              <a:rPr lang="en-US" sz="2800" dirty="0"/>
            </a:br>
            <a:r>
              <a:rPr lang="en-US" sz="2800" dirty="0"/>
              <a:t>in the Multi-Ethnic Study of Atherosclerosis (MESA)</a:t>
            </a:r>
          </a:p>
        </p:txBody>
      </p:sp>
      <p:sp>
        <p:nvSpPr>
          <p:cNvPr id="3" name="Subtitle 2">
            <a:extLst>
              <a:ext uri="{FF2B5EF4-FFF2-40B4-BE49-F238E27FC236}">
                <a16:creationId xmlns:a16="http://schemas.microsoft.com/office/drawing/2014/main" xmlns="" id="{0DD93CD5-C699-414D-AE5E-47FAB261E627}"/>
              </a:ext>
            </a:extLst>
          </p:cNvPr>
          <p:cNvSpPr>
            <a:spLocks noGrp="1"/>
          </p:cNvSpPr>
          <p:nvPr>
            <p:ph type="subTitle" idx="1"/>
          </p:nvPr>
        </p:nvSpPr>
        <p:spPr>
          <a:xfrm>
            <a:off x="1286691" y="3659188"/>
            <a:ext cx="6570618" cy="695642"/>
          </a:xfrm>
        </p:spPr>
        <p:txBody>
          <a:bodyPr>
            <a:normAutofit fontScale="70000" lnSpcReduction="20000"/>
          </a:bodyPr>
          <a:lstStyle/>
          <a:p>
            <a:pPr algn="ctr"/>
            <a:r>
              <a:rPr lang="en-US" dirty="0"/>
              <a:t>Ioannis A. Kakadiaris, Ph.D.</a:t>
            </a:r>
            <a:r>
              <a:rPr lang="en-US" baseline="30000" dirty="0"/>
              <a:t>1</a:t>
            </a:r>
            <a:r>
              <a:rPr lang="en-US" dirty="0"/>
              <a:t>, Michalis Vrigkas, Ph.D.</a:t>
            </a:r>
            <a:r>
              <a:rPr lang="en-US" baseline="30000" dirty="0"/>
              <a:t>1</a:t>
            </a:r>
            <a:r>
              <a:rPr lang="en-US" dirty="0"/>
              <a:t>, Matthew </a:t>
            </a:r>
            <a:r>
              <a:rPr lang="en-US" dirty="0" err="1"/>
              <a:t>Budoff</a:t>
            </a:r>
            <a:r>
              <a:rPr lang="en-US" dirty="0"/>
              <a:t>, M.D.</a:t>
            </a:r>
            <a:r>
              <a:rPr lang="en-US" baseline="30000" dirty="0"/>
              <a:t>2</a:t>
            </a:r>
            <a:r>
              <a:rPr lang="en-US" dirty="0"/>
              <a:t>, Albert A. Yen, M.D.</a:t>
            </a:r>
            <a:r>
              <a:rPr lang="en-US" baseline="30000" dirty="0"/>
              <a:t>3</a:t>
            </a:r>
            <a:r>
              <a:rPr lang="en-US" dirty="0"/>
              <a:t>, Morteza Naghavi, M.D.</a:t>
            </a:r>
            <a:r>
              <a:rPr lang="en-US" baseline="30000" dirty="0"/>
              <a:t>3</a:t>
            </a:r>
          </a:p>
          <a:p>
            <a:pPr algn="ctr"/>
            <a:endParaRPr lang="en-US" dirty="0"/>
          </a:p>
          <a:p>
            <a:pPr algn="ctr"/>
            <a:endParaRPr lang="en-US" dirty="0"/>
          </a:p>
        </p:txBody>
      </p:sp>
      <p:sp>
        <p:nvSpPr>
          <p:cNvPr id="4" name="TextBox 3">
            <a:extLst>
              <a:ext uri="{FF2B5EF4-FFF2-40B4-BE49-F238E27FC236}">
                <a16:creationId xmlns:a16="http://schemas.microsoft.com/office/drawing/2014/main" xmlns="" id="{182801A0-57EB-4172-94F1-E852D7356E42}"/>
              </a:ext>
            </a:extLst>
          </p:cNvPr>
          <p:cNvSpPr txBox="1"/>
          <p:nvPr/>
        </p:nvSpPr>
        <p:spPr>
          <a:xfrm>
            <a:off x="897355" y="4445690"/>
            <a:ext cx="7453464" cy="646331"/>
          </a:xfrm>
          <a:prstGeom prst="rect">
            <a:avLst/>
          </a:prstGeom>
          <a:noFill/>
        </p:spPr>
        <p:txBody>
          <a:bodyPr wrap="square" rtlCol="0">
            <a:spAutoFit/>
          </a:bodyPr>
          <a:lstStyle/>
          <a:p>
            <a:pPr algn="ctr"/>
            <a:r>
              <a:rPr lang="en-US" sz="1200" dirty="0"/>
              <a:t>1: Computational Biomedicine Lab, University of Houston, Houston, TX, USA</a:t>
            </a:r>
          </a:p>
          <a:p>
            <a:pPr algn="ctr"/>
            <a:r>
              <a:rPr lang="en-US" sz="1200" dirty="0"/>
              <a:t>2: Division of Cardiology, Los Angeles Biomedical Research at Harbor-UCLA Medical Center, Torrance, CA, USA</a:t>
            </a:r>
          </a:p>
          <a:p>
            <a:pPr algn="ctr"/>
            <a:r>
              <a:rPr lang="en-US" sz="1200" dirty="0"/>
              <a:t>3: Society for Heart Attack Prevention and Eradication, Houston, TX, USA</a:t>
            </a:r>
          </a:p>
        </p:txBody>
      </p:sp>
    </p:spTree>
    <p:extLst>
      <p:ext uri="{BB962C8B-B14F-4D97-AF65-F5344CB8AC3E}">
        <p14:creationId xmlns:p14="http://schemas.microsoft.com/office/powerpoint/2010/main" val="392999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p:txBody>
          <a:bodyPr anchor="ctr" anchorCtr="0">
            <a:normAutofit/>
          </a:bodyPr>
          <a:lstStyle/>
          <a:p>
            <a:r>
              <a:rPr lang="en-US" sz="3600" dirty="0"/>
              <a:t>Two-Fold Cross Validation</a:t>
            </a:r>
          </a:p>
        </p:txBody>
      </p:sp>
      <p:pic>
        <p:nvPicPr>
          <p:cNvPr id="5" name="Content Placeholder 4">
            <a:extLst>
              <a:ext uri="{FF2B5EF4-FFF2-40B4-BE49-F238E27FC236}">
                <a16:creationId xmlns:a16="http://schemas.microsoft.com/office/drawing/2014/main" xmlns="" id="{7A649AF7-906E-49AB-A44F-D45C3C586C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325" y="1927186"/>
            <a:ext cx="7543800" cy="3860878"/>
          </a:xfrm>
        </p:spPr>
      </p:pic>
      <p:sp>
        <p:nvSpPr>
          <p:cNvPr id="3" name="Rectangle 2">
            <a:extLst>
              <a:ext uri="{FF2B5EF4-FFF2-40B4-BE49-F238E27FC236}">
                <a16:creationId xmlns:a16="http://schemas.microsoft.com/office/drawing/2014/main" xmlns="" id="{1DFA91DA-AD2C-4D81-BB73-C524CADED243}"/>
              </a:ext>
            </a:extLst>
          </p:cNvPr>
          <p:cNvSpPr/>
          <p:nvPr/>
        </p:nvSpPr>
        <p:spPr>
          <a:xfrm>
            <a:off x="5656217" y="514701"/>
            <a:ext cx="2841172" cy="1015663"/>
          </a:xfrm>
          <a:prstGeom prst="rect">
            <a:avLst/>
          </a:prstGeom>
        </p:spPr>
        <p:txBody>
          <a:bodyPr wrap="square">
            <a:spAutoFit/>
          </a:bodyPr>
          <a:lstStyle/>
          <a:p>
            <a:pPr algn="r"/>
            <a:r>
              <a:rPr lang="en-US" sz="1200" b="1" dirty="0"/>
              <a:t>The Nine Predictor Variables</a:t>
            </a:r>
          </a:p>
          <a:p>
            <a:pPr algn="r"/>
            <a:r>
              <a:rPr lang="en-US" sz="1200" dirty="0"/>
              <a:t>age, gender, ethnicity, total cholesterol, HDL cholesterol, systolic blood pressure, treatment for hypertension, history of diabetes, and smoking status</a:t>
            </a:r>
          </a:p>
        </p:txBody>
      </p:sp>
      <p:cxnSp>
        <p:nvCxnSpPr>
          <p:cNvPr id="6" name="Straight Arrow Connector 5">
            <a:extLst>
              <a:ext uri="{FF2B5EF4-FFF2-40B4-BE49-F238E27FC236}">
                <a16:creationId xmlns:a16="http://schemas.microsoft.com/office/drawing/2014/main" xmlns="" id="{2376144C-515D-4780-89D8-F3CD92D766F0}"/>
              </a:ext>
            </a:extLst>
          </p:cNvPr>
          <p:cNvCxnSpPr>
            <a:cxnSpLocks/>
          </p:cNvCxnSpPr>
          <p:nvPr/>
        </p:nvCxnSpPr>
        <p:spPr>
          <a:xfrm>
            <a:off x="7680957" y="1530364"/>
            <a:ext cx="0" cy="87973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07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FF2723C-7CAE-4CA6-B52D-24ED7D49FF34}"/>
              </a:ext>
            </a:extLst>
          </p:cNvPr>
          <p:cNvSpPr txBox="1"/>
          <p:nvPr/>
        </p:nvSpPr>
        <p:spPr>
          <a:xfrm>
            <a:off x="471425" y="114300"/>
            <a:ext cx="8201156" cy="461665"/>
          </a:xfrm>
          <a:prstGeom prst="rect">
            <a:avLst/>
          </a:prstGeom>
          <a:noFill/>
        </p:spPr>
        <p:txBody>
          <a:bodyPr wrap="none" rtlCol="0">
            <a:spAutoFit/>
          </a:bodyPr>
          <a:lstStyle/>
          <a:p>
            <a:pPr algn="ctr"/>
            <a:r>
              <a:rPr lang="en-US" sz="2400" dirty="0">
                <a:latin typeface="+mj-lt"/>
              </a:rPr>
              <a:t>Characteristics of Study Population and Risk Category Subgroups</a:t>
            </a:r>
          </a:p>
        </p:txBody>
      </p:sp>
      <p:graphicFrame>
        <p:nvGraphicFramePr>
          <p:cNvPr id="4" name="Table 3">
            <a:extLst>
              <a:ext uri="{FF2B5EF4-FFF2-40B4-BE49-F238E27FC236}">
                <a16:creationId xmlns:a16="http://schemas.microsoft.com/office/drawing/2014/main" xmlns="" id="{FA93FD07-E46F-4474-BB9B-9D91FB801025}"/>
              </a:ext>
            </a:extLst>
          </p:cNvPr>
          <p:cNvGraphicFramePr>
            <a:graphicFrameLocks noGrp="1"/>
          </p:cNvGraphicFramePr>
          <p:nvPr>
            <p:extLst>
              <p:ext uri="{D42A27DB-BD31-4B8C-83A1-F6EECF244321}">
                <p14:modId xmlns:p14="http://schemas.microsoft.com/office/powerpoint/2010/main" val="2768682139"/>
              </p:ext>
            </p:extLst>
          </p:nvPr>
        </p:nvGraphicFramePr>
        <p:xfrm>
          <a:off x="347397" y="760631"/>
          <a:ext cx="8449207" cy="5828939"/>
        </p:xfrm>
        <a:graphic>
          <a:graphicData uri="http://schemas.openxmlformats.org/drawingml/2006/table">
            <a:tbl>
              <a:tblPr firstRow="1" firstCol="1" bandRow="1"/>
              <a:tblGrid>
                <a:gridCol w="1681966">
                  <a:extLst>
                    <a:ext uri="{9D8B030D-6E8A-4147-A177-3AD203B41FA5}">
                      <a16:colId xmlns:a16="http://schemas.microsoft.com/office/drawing/2014/main" xmlns="" val="3411215653"/>
                    </a:ext>
                  </a:extLst>
                </a:gridCol>
                <a:gridCol w="1269526">
                  <a:extLst>
                    <a:ext uri="{9D8B030D-6E8A-4147-A177-3AD203B41FA5}">
                      <a16:colId xmlns:a16="http://schemas.microsoft.com/office/drawing/2014/main" xmlns="" val="2453469140"/>
                    </a:ext>
                  </a:extLst>
                </a:gridCol>
                <a:gridCol w="1474407">
                  <a:extLst>
                    <a:ext uri="{9D8B030D-6E8A-4147-A177-3AD203B41FA5}">
                      <a16:colId xmlns:a16="http://schemas.microsoft.com/office/drawing/2014/main" xmlns="" val="2886919214"/>
                    </a:ext>
                  </a:extLst>
                </a:gridCol>
                <a:gridCol w="1474407">
                  <a:extLst>
                    <a:ext uri="{9D8B030D-6E8A-4147-A177-3AD203B41FA5}">
                      <a16:colId xmlns:a16="http://schemas.microsoft.com/office/drawing/2014/main" xmlns="" val="2823503782"/>
                    </a:ext>
                  </a:extLst>
                </a:gridCol>
                <a:gridCol w="1230164">
                  <a:extLst>
                    <a:ext uri="{9D8B030D-6E8A-4147-A177-3AD203B41FA5}">
                      <a16:colId xmlns:a16="http://schemas.microsoft.com/office/drawing/2014/main" xmlns="" val="3654780144"/>
                    </a:ext>
                  </a:extLst>
                </a:gridCol>
                <a:gridCol w="1318737">
                  <a:extLst>
                    <a:ext uri="{9D8B030D-6E8A-4147-A177-3AD203B41FA5}">
                      <a16:colId xmlns:a16="http://schemas.microsoft.com/office/drawing/2014/main" xmlns="" val="1599492279"/>
                    </a:ext>
                  </a:extLst>
                </a:gridCol>
              </a:tblGrid>
              <a:tr h="604438">
                <a:tc>
                  <a:txBody>
                    <a:bodyPr/>
                    <a:lstStyle/>
                    <a:p>
                      <a:endParaRPr lang="en-US" dirty="0"/>
                    </a:p>
                  </a:txBody>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All Study Population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(N = 5,415)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ACC/AHA &lt; 9.75% </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13yr risk</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3,092)</a:t>
                      </a:r>
                    </a:p>
                  </a:txBody>
                  <a:tcPr marL="29793" marR="29793" marT="41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ACC/AHA ≥ 9.75% </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13yr risk</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2,323)</a:t>
                      </a:r>
                    </a:p>
                  </a:txBody>
                  <a:tcPr marL="29793" marR="29793" marT="413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ML: Low Risk (13yr)</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4,844)</a:t>
                      </a:r>
                    </a:p>
                  </a:txBody>
                  <a:tcPr marL="29793" marR="29793" marT="413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ML: High Risk (13yr)</a:t>
                      </a:r>
                    </a:p>
                    <a:p>
                      <a:pPr marL="0" marR="0" algn="ctr">
                        <a:lnSpc>
                          <a:spcPct val="107000"/>
                        </a:lnSpc>
                        <a:spcBef>
                          <a:spcPts val="0"/>
                        </a:spcBef>
                        <a:spcAft>
                          <a:spcPts val="0"/>
                        </a:spcAft>
                      </a:pPr>
                      <a:r>
                        <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571)</a:t>
                      </a:r>
                    </a:p>
                  </a:txBody>
                  <a:tcPr marL="29793" marR="29793" marT="41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0490144"/>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Age, 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60.6 ± 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54.9 ± 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68.2 ± 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59.9 ± 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66.0 ± 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8224187"/>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Male,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2,563 (47.3%)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1,119 (36.2%)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1,445 (62.2%)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2,204 (45.5%)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359 (62.9%)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0025835"/>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Female,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2,852 (52.7%)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1,973 (63.8%)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878 (37.8%)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2,640 (54.5%)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212 (37.1%)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7217269"/>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Ethnicity,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7506515"/>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White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2,028 (37.5%)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1,224 (39.6%)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804 (34.6%)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1,806 (37.3%)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222 (38.9%)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7619515"/>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Asian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663 (12.2%)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405 (13.1%)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258 (11.1%)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602 (12.4%)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61 (10.7%)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0284338"/>
                  </a:ext>
                </a:extLst>
              </a:tr>
              <a:tr h="250463">
                <a:tc>
                  <a:txBody>
                    <a:bodyPr/>
                    <a:lstStyle/>
                    <a:p>
                      <a:pPr marL="153035"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African American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1,484 (27.4%)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717 (23.2%)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767 (33.0%)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1,334 (27.5%)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150 (26.2%)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376560"/>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Hispanic</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1,240 (22.9%)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746 (24.1%)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494 (21.3%)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1,102 (22.8%)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138 (24.2%)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1149573"/>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Total Cholesterol, mg/dL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196.6 ± 35.5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196.2 ± 34.7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197.1 ± 36.5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196.7 ± 35.9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195.8 ± 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4194041"/>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HDL Cholesterol, mg/dL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51.0 ± 14.9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52.7 ± 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48.7 ± 14.5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51.5 ± 15.1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46.8 ± 12.9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2722103"/>
                  </a:ext>
                </a:extLst>
              </a:tr>
              <a:tr h="289616">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Systolic Blood Pressure, mm Hg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125.3 ± 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116.7 ± 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136.8 ± 21.0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124.2 ± 20.8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134.9 ± 20.3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7770982"/>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Hypertension,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1,724 (31.8%)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578 (18.7%)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1,146 (49.3%)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1,468 (30.3%)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256 (44.8%)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4210334"/>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Diabetes,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505 (9.3%)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99 (3.2%)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406 (17.5%)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667975"/>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Smoking,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3049271"/>
                  </a:ext>
                </a:extLst>
              </a:tr>
              <a:tr h="250463">
                <a:tc>
                  <a:txBody>
                    <a:bodyPr/>
                    <a:lstStyle/>
                    <a:p>
                      <a:pPr marL="153035"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Current Smoking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765 (14.1%)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352 (11.4%)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413 (17.8%)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663 (13.7%)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102 (17.9%)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8543859"/>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Prior Smoking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1,938 (35.8%)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1,036 (33.5%)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902 (38.8%)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1,724 (35.6%)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214 (37.4%)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2382778"/>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Never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2,712 (50.1%)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1,704 (55.1%)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1,008 (43.4%)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2,457 (50.7%)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255 (44.7%)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5795890"/>
                  </a:ext>
                </a:extLst>
              </a:tr>
              <a:tr h="289616">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*Family History Heart Attack, n%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2,082 (38.5%)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1,158 (37.5%)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923 (39.7%)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1,830 (37.8%)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252 (44.1%)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271450"/>
                  </a:ext>
                </a:extLst>
              </a:tr>
              <a:tr h="289616">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*Coronary Artery Calcification, Agatston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118.1 ± 370.0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36.3 ± 155.7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227 ±515.9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103.6 ± 344.6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242.0 ± 524.7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6581146"/>
                  </a:ext>
                </a:extLst>
              </a:tr>
              <a:tr h="250463">
                <a:tc>
                  <a:txBody>
                    <a:bodyPr/>
                    <a:lstStyle/>
                    <a:p>
                      <a:pPr marL="0" marR="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*hsCRP, mg/L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3.9 ± 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3.7 ± 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4.2 ± 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3.9 ± 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3.6 ± 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7871547"/>
                  </a:ext>
                </a:extLst>
              </a:tr>
            </a:tbl>
          </a:graphicData>
        </a:graphic>
      </p:graphicFrame>
    </p:spTree>
    <p:extLst>
      <p:ext uri="{BB962C8B-B14F-4D97-AF65-F5344CB8AC3E}">
        <p14:creationId xmlns:p14="http://schemas.microsoft.com/office/powerpoint/2010/main" val="32175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4802311-AC69-464C-9FAE-840C738FCCEF}"/>
              </a:ext>
            </a:extLst>
          </p:cNvPr>
          <p:cNvSpPr txBox="1"/>
          <p:nvPr/>
        </p:nvSpPr>
        <p:spPr>
          <a:xfrm>
            <a:off x="291465" y="202845"/>
            <a:ext cx="8561070" cy="461665"/>
          </a:xfrm>
          <a:prstGeom prst="rect">
            <a:avLst/>
          </a:prstGeom>
          <a:noFill/>
        </p:spPr>
        <p:txBody>
          <a:bodyPr wrap="square" rtlCol="0">
            <a:spAutoFit/>
          </a:bodyPr>
          <a:lstStyle/>
          <a:p>
            <a:pPr algn="ctr"/>
            <a:r>
              <a:rPr lang="en-US" sz="2400" dirty="0">
                <a:latin typeface="+mj-lt"/>
              </a:rPr>
              <a:t>Risk Calculator Comparison</a:t>
            </a:r>
            <a:endParaRPr lang="en-US" sz="2400" i="1" dirty="0">
              <a:latin typeface="+mj-lt"/>
            </a:endParaRPr>
          </a:p>
        </p:txBody>
      </p:sp>
      <p:graphicFrame>
        <p:nvGraphicFramePr>
          <p:cNvPr id="6" name="Table 5">
            <a:extLst>
              <a:ext uri="{FF2B5EF4-FFF2-40B4-BE49-F238E27FC236}">
                <a16:creationId xmlns:a16="http://schemas.microsoft.com/office/drawing/2014/main" xmlns="" id="{78ED16C8-C12B-4AB4-81E5-A9A7B89877E0}"/>
              </a:ext>
            </a:extLst>
          </p:cNvPr>
          <p:cNvGraphicFramePr>
            <a:graphicFrameLocks noGrp="1"/>
          </p:cNvGraphicFramePr>
          <p:nvPr>
            <p:extLst>
              <p:ext uri="{D42A27DB-BD31-4B8C-83A1-F6EECF244321}">
                <p14:modId xmlns:p14="http://schemas.microsoft.com/office/powerpoint/2010/main" val="4177210938"/>
              </p:ext>
            </p:extLst>
          </p:nvPr>
        </p:nvGraphicFramePr>
        <p:xfrm>
          <a:off x="291464" y="849176"/>
          <a:ext cx="8561068" cy="3936728"/>
        </p:xfrm>
        <a:graphic>
          <a:graphicData uri="http://schemas.openxmlformats.org/drawingml/2006/table">
            <a:tbl>
              <a:tblPr firstRow="1" bandRow="1"/>
              <a:tblGrid>
                <a:gridCol w="1324978">
                  <a:extLst>
                    <a:ext uri="{9D8B030D-6E8A-4147-A177-3AD203B41FA5}">
                      <a16:colId xmlns:a16="http://schemas.microsoft.com/office/drawing/2014/main" xmlns="" val="3718116414"/>
                    </a:ext>
                  </a:extLst>
                </a:gridCol>
                <a:gridCol w="723609">
                  <a:extLst>
                    <a:ext uri="{9D8B030D-6E8A-4147-A177-3AD203B41FA5}">
                      <a16:colId xmlns:a16="http://schemas.microsoft.com/office/drawing/2014/main" xmlns="" val="949206650"/>
                    </a:ext>
                  </a:extLst>
                </a:gridCol>
                <a:gridCol w="723609">
                  <a:extLst>
                    <a:ext uri="{9D8B030D-6E8A-4147-A177-3AD203B41FA5}">
                      <a16:colId xmlns:a16="http://schemas.microsoft.com/office/drawing/2014/main" xmlns="" val="2513572342"/>
                    </a:ext>
                  </a:extLst>
                </a:gridCol>
                <a:gridCol w="723609">
                  <a:extLst>
                    <a:ext uri="{9D8B030D-6E8A-4147-A177-3AD203B41FA5}">
                      <a16:colId xmlns:a16="http://schemas.microsoft.com/office/drawing/2014/main" xmlns="" val="2750148317"/>
                    </a:ext>
                  </a:extLst>
                </a:gridCol>
                <a:gridCol w="723609">
                  <a:extLst>
                    <a:ext uri="{9D8B030D-6E8A-4147-A177-3AD203B41FA5}">
                      <a16:colId xmlns:a16="http://schemas.microsoft.com/office/drawing/2014/main" xmlns="" val="2284150426"/>
                    </a:ext>
                  </a:extLst>
                </a:gridCol>
                <a:gridCol w="723609">
                  <a:extLst>
                    <a:ext uri="{9D8B030D-6E8A-4147-A177-3AD203B41FA5}">
                      <a16:colId xmlns:a16="http://schemas.microsoft.com/office/drawing/2014/main" xmlns="" val="2616796210"/>
                    </a:ext>
                  </a:extLst>
                </a:gridCol>
                <a:gridCol w="723609">
                  <a:extLst>
                    <a:ext uri="{9D8B030D-6E8A-4147-A177-3AD203B41FA5}">
                      <a16:colId xmlns:a16="http://schemas.microsoft.com/office/drawing/2014/main" xmlns="" val="3394918384"/>
                    </a:ext>
                  </a:extLst>
                </a:gridCol>
                <a:gridCol w="723609">
                  <a:extLst>
                    <a:ext uri="{9D8B030D-6E8A-4147-A177-3AD203B41FA5}">
                      <a16:colId xmlns:a16="http://schemas.microsoft.com/office/drawing/2014/main" xmlns="" val="3876071131"/>
                    </a:ext>
                  </a:extLst>
                </a:gridCol>
                <a:gridCol w="723609">
                  <a:extLst>
                    <a:ext uri="{9D8B030D-6E8A-4147-A177-3AD203B41FA5}">
                      <a16:colId xmlns:a16="http://schemas.microsoft.com/office/drawing/2014/main" xmlns="" val="3486785355"/>
                    </a:ext>
                  </a:extLst>
                </a:gridCol>
                <a:gridCol w="723609">
                  <a:extLst>
                    <a:ext uri="{9D8B030D-6E8A-4147-A177-3AD203B41FA5}">
                      <a16:colId xmlns:a16="http://schemas.microsoft.com/office/drawing/2014/main" xmlns="" val="1063607726"/>
                    </a:ext>
                  </a:extLst>
                </a:gridCol>
                <a:gridCol w="723609">
                  <a:extLst>
                    <a:ext uri="{9D8B030D-6E8A-4147-A177-3AD203B41FA5}">
                      <a16:colId xmlns:a16="http://schemas.microsoft.com/office/drawing/2014/main" xmlns="" val="914486841"/>
                    </a:ext>
                  </a:extLst>
                </a:gridCol>
              </a:tblGrid>
              <a:tr h="354591">
                <a:tc>
                  <a:txBody>
                    <a:bodyPr/>
                    <a:lstStyle/>
                    <a:p>
                      <a:pPr marL="0" marR="0" algn="ctr">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a:t>
                      </a: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1844093"/>
                  </a:ext>
                </a:extLst>
              </a:tr>
              <a:tr h="451077">
                <a:tc gridSpan="11">
                  <a:txBody>
                    <a:bodyPr/>
                    <a:lstStyle/>
                    <a:p>
                      <a:pPr marL="0" marR="0" 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2808344725"/>
                  </a:ext>
                </a:extLst>
              </a:tr>
              <a:tr h="395964">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8064922"/>
                  </a:ext>
                </a:extLst>
              </a:tr>
              <a:tr h="405113">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 ± 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6192235"/>
                  </a:ext>
                </a:extLst>
              </a:tr>
              <a:tr h="343013">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0.73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5208115"/>
                  </a:ext>
                </a:extLst>
              </a:tr>
              <a:tr h="344379">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 ± 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 ± 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8120367"/>
                  </a:ext>
                </a:extLst>
              </a:tr>
            </a:tbl>
          </a:graphicData>
        </a:graphic>
      </p:graphicFrame>
      <p:sp>
        <p:nvSpPr>
          <p:cNvPr id="2" name="TextBox 1">
            <a:extLst>
              <a:ext uri="{FF2B5EF4-FFF2-40B4-BE49-F238E27FC236}">
                <a16:creationId xmlns:a16="http://schemas.microsoft.com/office/drawing/2014/main" xmlns="" id="{C2C0BB72-A5AC-4CB7-B809-EC901C394DBD}"/>
              </a:ext>
            </a:extLst>
          </p:cNvPr>
          <p:cNvSpPr txBox="1"/>
          <p:nvPr/>
        </p:nvSpPr>
        <p:spPr>
          <a:xfrm>
            <a:off x="574767" y="5192486"/>
            <a:ext cx="1867988" cy="1200329"/>
          </a:xfrm>
          <a:prstGeom prst="rect">
            <a:avLst/>
          </a:prstGeom>
          <a:noFill/>
        </p:spPr>
        <p:txBody>
          <a:bodyPr wrap="square" rtlCol="0">
            <a:spAutoFit/>
          </a:bodyPr>
          <a:lstStyle/>
          <a:p>
            <a:r>
              <a:rPr lang="en-US" dirty="0"/>
              <a:t>Sn = sensitivity</a:t>
            </a:r>
          </a:p>
          <a:p>
            <a:r>
              <a:rPr lang="en-US" dirty="0"/>
              <a:t>Sp = specificity</a:t>
            </a:r>
          </a:p>
          <a:p>
            <a:r>
              <a:rPr lang="en-US" dirty="0"/>
              <a:t>p = p-value</a:t>
            </a:r>
          </a:p>
          <a:p>
            <a:endParaRPr lang="en-US" dirty="0"/>
          </a:p>
        </p:txBody>
      </p:sp>
      <p:sp>
        <p:nvSpPr>
          <p:cNvPr id="7" name="TextBox 6">
            <a:extLst>
              <a:ext uri="{FF2B5EF4-FFF2-40B4-BE49-F238E27FC236}">
                <a16:creationId xmlns:a16="http://schemas.microsoft.com/office/drawing/2014/main" xmlns="" id="{999B5F99-7969-414E-B11E-D9749C5017F2}"/>
              </a:ext>
            </a:extLst>
          </p:cNvPr>
          <p:cNvSpPr txBox="1"/>
          <p:nvPr/>
        </p:nvSpPr>
        <p:spPr>
          <a:xfrm>
            <a:off x="2685507" y="5192486"/>
            <a:ext cx="2231570" cy="1477328"/>
          </a:xfrm>
          <a:prstGeom prst="rect">
            <a:avLst/>
          </a:prstGeom>
          <a:noFill/>
        </p:spPr>
        <p:txBody>
          <a:bodyPr wrap="square" rtlCol="0">
            <a:spAutoFit/>
          </a:bodyPr>
          <a:lstStyle/>
          <a:p>
            <a:r>
              <a:rPr lang="en-US" dirty="0"/>
              <a:t>FN = false negative</a:t>
            </a:r>
          </a:p>
          <a:p>
            <a:r>
              <a:rPr lang="en-US" dirty="0"/>
              <a:t>FP = false positive</a:t>
            </a:r>
          </a:p>
          <a:p>
            <a:r>
              <a:rPr lang="en-US" dirty="0"/>
              <a:t>TP = true positive</a:t>
            </a:r>
          </a:p>
          <a:p>
            <a:r>
              <a:rPr lang="en-US" dirty="0"/>
              <a:t>TN = true negative</a:t>
            </a:r>
          </a:p>
          <a:p>
            <a:endParaRPr lang="en-US" dirty="0"/>
          </a:p>
        </p:txBody>
      </p:sp>
      <p:sp>
        <p:nvSpPr>
          <p:cNvPr id="8" name="TextBox 7">
            <a:extLst>
              <a:ext uri="{FF2B5EF4-FFF2-40B4-BE49-F238E27FC236}">
                <a16:creationId xmlns:a16="http://schemas.microsoft.com/office/drawing/2014/main" xmlns="" id="{428023F4-EB27-4724-973E-A4C469D7CCF1}"/>
              </a:ext>
            </a:extLst>
          </p:cNvPr>
          <p:cNvSpPr txBox="1"/>
          <p:nvPr/>
        </p:nvSpPr>
        <p:spPr>
          <a:xfrm>
            <a:off x="5143501" y="5192486"/>
            <a:ext cx="3837214" cy="923330"/>
          </a:xfrm>
          <a:prstGeom prst="rect">
            <a:avLst/>
          </a:prstGeom>
          <a:noFill/>
        </p:spPr>
        <p:txBody>
          <a:bodyPr wrap="square" rtlCol="0">
            <a:spAutoFit/>
          </a:bodyPr>
          <a:lstStyle/>
          <a:p>
            <a:r>
              <a:rPr lang="en-US" dirty="0"/>
              <a:t>Acc = accuracy</a:t>
            </a:r>
          </a:p>
          <a:p>
            <a:r>
              <a:rPr lang="en-US" dirty="0"/>
              <a:t>NRI = net reclassification improvement</a:t>
            </a:r>
          </a:p>
          <a:p>
            <a:endParaRPr lang="en-US" dirty="0"/>
          </a:p>
        </p:txBody>
      </p:sp>
    </p:spTree>
    <p:extLst>
      <p:ext uri="{BB962C8B-B14F-4D97-AF65-F5344CB8AC3E}">
        <p14:creationId xmlns:p14="http://schemas.microsoft.com/office/powerpoint/2010/main" val="380985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78ED16C8-C12B-4AB4-81E5-A9A7B89877E0}"/>
              </a:ext>
            </a:extLst>
          </p:cNvPr>
          <p:cNvGraphicFramePr>
            <a:graphicFrameLocks noGrp="1"/>
          </p:cNvGraphicFramePr>
          <p:nvPr>
            <p:extLst>
              <p:ext uri="{D42A27DB-BD31-4B8C-83A1-F6EECF244321}">
                <p14:modId xmlns:p14="http://schemas.microsoft.com/office/powerpoint/2010/main" val="2410947759"/>
              </p:ext>
            </p:extLst>
          </p:nvPr>
        </p:nvGraphicFramePr>
        <p:xfrm>
          <a:off x="291464" y="849176"/>
          <a:ext cx="8561070" cy="5877551"/>
        </p:xfrm>
        <a:graphic>
          <a:graphicData uri="http://schemas.openxmlformats.org/drawingml/2006/table">
            <a:tbl>
              <a:tblPr firstRow="1" bandRow="1"/>
              <a:tblGrid>
                <a:gridCol w="1324978">
                  <a:extLst>
                    <a:ext uri="{9D8B030D-6E8A-4147-A177-3AD203B41FA5}">
                      <a16:colId xmlns:a16="http://schemas.microsoft.com/office/drawing/2014/main" xmlns="" val="3718116414"/>
                    </a:ext>
                  </a:extLst>
                </a:gridCol>
                <a:gridCol w="959891">
                  <a:extLst>
                    <a:ext uri="{9D8B030D-6E8A-4147-A177-3AD203B41FA5}">
                      <a16:colId xmlns:a16="http://schemas.microsoft.com/office/drawing/2014/main" xmlns="" val="949206650"/>
                    </a:ext>
                  </a:extLst>
                </a:gridCol>
                <a:gridCol w="896718">
                  <a:extLst>
                    <a:ext uri="{9D8B030D-6E8A-4147-A177-3AD203B41FA5}">
                      <a16:colId xmlns:a16="http://schemas.microsoft.com/office/drawing/2014/main" xmlns="" val="2513572342"/>
                    </a:ext>
                  </a:extLst>
                </a:gridCol>
                <a:gridCol w="949225">
                  <a:extLst>
                    <a:ext uri="{9D8B030D-6E8A-4147-A177-3AD203B41FA5}">
                      <a16:colId xmlns:a16="http://schemas.microsoft.com/office/drawing/2014/main" xmlns="" val="2750148317"/>
                    </a:ext>
                  </a:extLst>
                </a:gridCol>
                <a:gridCol w="896718">
                  <a:extLst>
                    <a:ext uri="{9D8B030D-6E8A-4147-A177-3AD203B41FA5}">
                      <a16:colId xmlns:a16="http://schemas.microsoft.com/office/drawing/2014/main" xmlns="" val="2284150426"/>
                    </a:ext>
                  </a:extLst>
                </a:gridCol>
                <a:gridCol w="525067">
                  <a:extLst>
                    <a:ext uri="{9D8B030D-6E8A-4147-A177-3AD203B41FA5}">
                      <a16:colId xmlns:a16="http://schemas.microsoft.com/office/drawing/2014/main" xmlns="" val="2616796210"/>
                    </a:ext>
                  </a:extLst>
                </a:gridCol>
                <a:gridCol w="672743">
                  <a:extLst>
                    <a:ext uri="{9D8B030D-6E8A-4147-A177-3AD203B41FA5}">
                      <a16:colId xmlns:a16="http://schemas.microsoft.com/office/drawing/2014/main" xmlns="" val="3394918384"/>
                    </a:ext>
                  </a:extLst>
                </a:gridCol>
                <a:gridCol w="525067">
                  <a:extLst>
                    <a:ext uri="{9D8B030D-6E8A-4147-A177-3AD203B41FA5}">
                      <a16:colId xmlns:a16="http://schemas.microsoft.com/office/drawing/2014/main" xmlns="" val="3876071131"/>
                    </a:ext>
                  </a:extLst>
                </a:gridCol>
                <a:gridCol w="551121">
                  <a:extLst>
                    <a:ext uri="{9D8B030D-6E8A-4147-A177-3AD203B41FA5}">
                      <a16:colId xmlns:a16="http://schemas.microsoft.com/office/drawing/2014/main" xmlns="" val="3486785355"/>
                    </a:ext>
                  </a:extLst>
                </a:gridCol>
                <a:gridCol w="668840">
                  <a:extLst>
                    <a:ext uri="{9D8B030D-6E8A-4147-A177-3AD203B41FA5}">
                      <a16:colId xmlns:a16="http://schemas.microsoft.com/office/drawing/2014/main" xmlns="" val="1063607726"/>
                    </a:ext>
                  </a:extLst>
                </a:gridCol>
                <a:gridCol w="590702">
                  <a:extLst>
                    <a:ext uri="{9D8B030D-6E8A-4147-A177-3AD203B41FA5}">
                      <a16:colId xmlns:a16="http://schemas.microsoft.com/office/drawing/2014/main" xmlns="" val="914486841"/>
                    </a:ext>
                  </a:extLst>
                </a:gridCol>
              </a:tblGrid>
              <a:tr h="354591">
                <a:tc>
                  <a:txBody>
                    <a:bodyPr/>
                    <a:lstStyle/>
                    <a:p>
                      <a:pPr marL="0" marR="0" algn="ctr">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a:t>
                      </a: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Sensitivity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Specificity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FP</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Accuracy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NRI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1844093"/>
                  </a:ext>
                </a:extLst>
              </a:tr>
              <a:tr h="289367">
                <a:tc gridSpan="11">
                  <a:txBody>
                    <a:bodyPr/>
                    <a:lstStyle/>
                    <a:p>
                      <a:pPr marL="0" marR="0" algn="ctr">
                        <a:lnSpc>
                          <a:spcPct val="107000"/>
                        </a:lnSpc>
                        <a:spcBef>
                          <a:spcPts val="0"/>
                        </a:spcBef>
                        <a:spcAft>
                          <a:spcPts val="0"/>
                        </a:spcAft>
                      </a:pPr>
                      <a:r>
                        <a:rPr lang="en-US"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552561391"/>
                  </a:ext>
                </a:extLst>
              </a:tr>
              <a:tr h="426833">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4071568"/>
                  </a:ext>
                </a:extLst>
              </a:tr>
              <a:tr h="370390">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 ± 0.1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 ± 0.1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7597669"/>
                  </a:ext>
                </a:extLst>
              </a:tr>
              <a:tr h="381964">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2688411"/>
                  </a:ext>
                </a:extLst>
              </a:tr>
              <a:tr h="344379">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 ± 0.1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522387"/>
                  </a:ext>
                </a:extLst>
              </a:tr>
              <a:tr h="258935">
                <a:tc gridSpan="11">
                  <a:txBody>
                    <a:bodyPr/>
                    <a:lstStyle/>
                    <a:p>
                      <a:pPr marL="0" marR="0" algn="ctr">
                        <a:lnSpc>
                          <a:spcPct val="107000"/>
                        </a:lnSpc>
                        <a:spcBef>
                          <a:spcPts val="0"/>
                        </a:spcBef>
                        <a:spcAft>
                          <a:spcPts val="0"/>
                        </a:spcAft>
                      </a:pPr>
                      <a:r>
                        <a:rPr lang="en-US"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655249981"/>
                  </a:ext>
                </a:extLst>
              </a:tr>
              <a:tr h="410400">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4490812"/>
                  </a:ext>
                </a:extLst>
              </a:tr>
              <a:tr h="416689">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 ± 0.1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 ± 0.1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706732"/>
                  </a:ext>
                </a:extLst>
              </a:tr>
              <a:tr h="416688">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4835882"/>
                  </a:ext>
                </a:extLst>
              </a:tr>
              <a:tr h="405114">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 ± 0.1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7896511"/>
                  </a:ext>
                </a:extLst>
              </a:tr>
              <a:tr h="295656">
                <a:tc gridSpan="11">
                  <a:txBody>
                    <a:bodyPr/>
                    <a:lstStyle/>
                    <a:p>
                      <a:pPr marL="0" marR="0" algn="ctr">
                        <a:lnSpc>
                          <a:spcPct val="107000"/>
                        </a:lnSpc>
                        <a:spcBef>
                          <a:spcPts val="0"/>
                        </a:spcBef>
                        <a:spcAft>
                          <a:spcPts val="0"/>
                        </a:spcAft>
                      </a:pPr>
                      <a:r>
                        <a:rPr lang="en-US"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2808344725"/>
                  </a:ext>
                </a:extLst>
              </a:tr>
              <a:tr h="395964">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8064922"/>
                  </a:ext>
                </a:extLst>
              </a:tr>
              <a:tr h="405113">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 ± 0.1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4,787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6192235"/>
                  </a:ext>
                </a:extLst>
              </a:tr>
              <a:tr h="343013">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AHA Risk Calculator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0.73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5208115"/>
                  </a:ext>
                </a:extLst>
              </a:tr>
              <a:tr h="344379">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 Risk Calculator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CVD)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 ± 0.1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 ± 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8120367"/>
                  </a:ext>
                </a:extLst>
              </a:tr>
            </a:tbl>
          </a:graphicData>
        </a:graphic>
      </p:graphicFrame>
      <p:sp>
        <p:nvSpPr>
          <p:cNvPr id="4" name="TextBox 3">
            <a:extLst>
              <a:ext uri="{FF2B5EF4-FFF2-40B4-BE49-F238E27FC236}">
                <a16:creationId xmlns:a16="http://schemas.microsoft.com/office/drawing/2014/main" xmlns="" id="{5D146C18-A58F-460B-B664-7A2D27CB4908}"/>
              </a:ext>
            </a:extLst>
          </p:cNvPr>
          <p:cNvSpPr txBox="1"/>
          <p:nvPr/>
        </p:nvSpPr>
        <p:spPr>
          <a:xfrm>
            <a:off x="291465" y="202845"/>
            <a:ext cx="8561070" cy="461665"/>
          </a:xfrm>
          <a:prstGeom prst="rect">
            <a:avLst/>
          </a:prstGeom>
          <a:noFill/>
        </p:spPr>
        <p:txBody>
          <a:bodyPr wrap="square" rtlCol="0">
            <a:spAutoFit/>
          </a:bodyPr>
          <a:lstStyle/>
          <a:p>
            <a:pPr algn="ctr"/>
            <a:r>
              <a:rPr lang="en-US" sz="2400" dirty="0">
                <a:latin typeface="+mj-lt"/>
              </a:rPr>
              <a:t>Risk Calculator Comparison – Male and Female</a:t>
            </a:r>
            <a:endParaRPr lang="en-US" sz="2400" i="1" dirty="0">
              <a:latin typeface="+mj-lt"/>
            </a:endParaRPr>
          </a:p>
        </p:txBody>
      </p:sp>
    </p:spTree>
    <p:extLst>
      <p:ext uri="{BB962C8B-B14F-4D97-AF65-F5344CB8AC3E}">
        <p14:creationId xmlns:p14="http://schemas.microsoft.com/office/powerpoint/2010/main" val="13424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7BE5F1-7723-4CB2-90DF-F98CFD005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303" y="2245179"/>
            <a:ext cx="4987118" cy="3737610"/>
          </a:xfrm>
          <a:prstGeom prst="rect">
            <a:avLst/>
          </a:prstGeom>
        </p:spPr>
      </p:pic>
      <p:sp>
        <p:nvSpPr>
          <p:cNvPr id="2" name="TextBox 1">
            <a:extLst>
              <a:ext uri="{FF2B5EF4-FFF2-40B4-BE49-F238E27FC236}">
                <a16:creationId xmlns:a16="http://schemas.microsoft.com/office/drawing/2014/main" xmlns="" id="{8A1BB1CF-3656-47F3-BB3D-A8ED87D87386}"/>
              </a:ext>
            </a:extLst>
          </p:cNvPr>
          <p:cNvSpPr txBox="1"/>
          <p:nvPr/>
        </p:nvSpPr>
        <p:spPr>
          <a:xfrm>
            <a:off x="1054826" y="203860"/>
            <a:ext cx="7034349" cy="523220"/>
          </a:xfrm>
          <a:prstGeom prst="rect">
            <a:avLst/>
          </a:prstGeom>
          <a:noFill/>
        </p:spPr>
        <p:txBody>
          <a:bodyPr wrap="square" rtlCol="0">
            <a:spAutoFit/>
          </a:bodyPr>
          <a:lstStyle/>
          <a:p>
            <a:pPr algn="ctr"/>
            <a:r>
              <a:rPr lang="en-US" sz="2800" dirty="0">
                <a:latin typeface="+mj-lt"/>
              </a:rPr>
              <a:t>ROC Curves</a:t>
            </a:r>
          </a:p>
        </p:txBody>
      </p:sp>
      <p:pic>
        <p:nvPicPr>
          <p:cNvPr id="4" name="Picture 3">
            <a:extLst>
              <a:ext uri="{FF2B5EF4-FFF2-40B4-BE49-F238E27FC236}">
                <a16:creationId xmlns:a16="http://schemas.microsoft.com/office/drawing/2014/main" xmlns="" id="{E54D9BD4-1240-4EFF-AB08-18BD81170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 y="2245179"/>
            <a:ext cx="4981661" cy="3737610"/>
          </a:xfrm>
          <a:prstGeom prst="rect">
            <a:avLst/>
          </a:prstGeom>
        </p:spPr>
      </p:pic>
      <p:sp>
        <p:nvSpPr>
          <p:cNvPr id="3" name="TextBox 2">
            <a:extLst>
              <a:ext uri="{FF2B5EF4-FFF2-40B4-BE49-F238E27FC236}">
                <a16:creationId xmlns:a16="http://schemas.microsoft.com/office/drawing/2014/main" xmlns="" id="{FFE810ED-F156-4FB8-B364-201C51827B55}"/>
              </a:ext>
            </a:extLst>
          </p:cNvPr>
          <p:cNvSpPr txBox="1"/>
          <p:nvPr/>
        </p:nvSpPr>
        <p:spPr>
          <a:xfrm>
            <a:off x="5681436" y="2179869"/>
            <a:ext cx="1992086" cy="369332"/>
          </a:xfrm>
          <a:prstGeom prst="rect">
            <a:avLst/>
          </a:prstGeom>
          <a:noFill/>
        </p:spPr>
        <p:txBody>
          <a:bodyPr wrap="square" rtlCol="0">
            <a:spAutoFit/>
          </a:bodyPr>
          <a:lstStyle/>
          <a:p>
            <a:pPr algn="ctr"/>
            <a:r>
              <a:rPr lang="en-US" dirty="0"/>
              <a:t>All CVD</a:t>
            </a:r>
          </a:p>
        </p:txBody>
      </p:sp>
      <p:sp>
        <p:nvSpPr>
          <p:cNvPr id="6" name="TextBox 5">
            <a:extLst>
              <a:ext uri="{FF2B5EF4-FFF2-40B4-BE49-F238E27FC236}">
                <a16:creationId xmlns:a16="http://schemas.microsoft.com/office/drawing/2014/main" xmlns="" id="{8FD37225-4BF5-4E66-A46E-2341755F8DCB}"/>
              </a:ext>
            </a:extLst>
          </p:cNvPr>
          <p:cNvSpPr txBox="1"/>
          <p:nvPr/>
        </p:nvSpPr>
        <p:spPr>
          <a:xfrm>
            <a:off x="1679849" y="2203272"/>
            <a:ext cx="1992086" cy="369332"/>
          </a:xfrm>
          <a:prstGeom prst="rect">
            <a:avLst/>
          </a:prstGeom>
          <a:noFill/>
        </p:spPr>
        <p:txBody>
          <a:bodyPr wrap="square" rtlCol="0">
            <a:spAutoFit/>
          </a:bodyPr>
          <a:lstStyle/>
          <a:p>
            <a:pPr algn="ctr"/>
            <a:r>
              <a:rPr lang="en-US" dirty="0"/>
              <a:t>Hard CVD</a:t>
            </a:r>
          </a:p>
        </p:txBody>
      </p:sp>
      <p:sp>
        <p:nvSpPr>
          <p:cNvPr id="7" name="TextBox 6">
            <a:extLst>
              <a:ext uri="{FF2B5EF4-FFF2-40B4-BE49-F238E27FC236}">
                <a16:creationId xmlns:a16="http://schemas.microsoft.com/office/drawing/2014/main" xmlns="" id="{573C9691-6E30-421F-B8AA-57A1E6FF3896}"/>
              </a:ext>
            </a:extLst>
          </p:cNvPr>
          <p:cNvSpPr txBox="1"/>
          <p:nvPr/>
        </p:nvSpPr>
        <p:spPr>
          <a:xfrm>
            <a:off x="2934885" y="1048667"/>
            <a:ext cx="3274230" cy="646331"/>
          </a:xfrm>
          <a:prstGeom prst="rect">
            <a:avLst/>
          </a:prstGeom>
          <a:noFill/>
        </p:spPr>
        <p:txBody>
          <a:bodyPr wrap="none" rtlCol="0">
            <a:spAutoFit/>
          </a:bodyPr>
          <a:lstStyle/>
          <a:p>
            <a:pPr marL="285750" indent="-285750">
              <a:buClr>
                <a:schemeClr val="accent2"/>
              </a:buClr>
              <a:buFont typeface="Arial" panose="020B0604020202020204" pitchFamily="34" charset="0"/>
              <a:buChar char="•"/>
            </a:pPr>
            <a:r>
              <a:rPr lang="en-US" dirty="0"/>
              <a:t>ML Risk Calculator (blue)</a:t>
            </a:r>
          </a:p>
          <a:p>
            <a:pPr marL="285750" indent="-285750">
              <a:buClr>
                <a:schemeClr val="accent2"/>
              </a:buClr>
              <a:buFont typeface="Arial" panose="020B0604020202020204" pitchFamily="34" charset="0"/>
              <a:buChar char="•"/>
            </a:pPr>
            <a:r>
              <a:rPr lang="en-US" dirty="0"/>
              <a:t>ACC/AHA Risk Calculator (red)</a:t>
            </a:r>
          </a:p>
        </p:txBody>
      </p:sp>
      <p:sp>
        <p:nvSpPr>
          <p:cNvPr id="8" name="TextBox 7">
            <a:extLst>
              <a:ext uri="{FF2B5EF4-FFF2-40B4-BE49-F238E27FC236}">
                <a16:creationId xmlns:a16="http://schemas.microsoft.com/office/drawing/2014/main" xmlns="" id="{99378CA1-A8A0-429B-A19F-7B393F977669}"/>
              </a:ext>
            </a:extLst>
          </p:cNvPr>
          <p:cNvSpPr txBox="1"/>
          <p:nvPr/>
        </p:nvSpPr>
        <p:spPr>
          <a:xfrm>
            <a:off x="2142308" y="3350622"/>
            <a:ext cx="1208315" cy="338554"/>
          </a:xfrm>
          <a:prstGeom prst="rect">
            <a:avLst/>
          </a:prstGeom>
          <a:noFill/>
        </p:spPr>
        <p:txBody>
          <a:bodyPr wrap="square" rtlCol="0">
            <a:spAutoFit/>
          </a:bodyPr>
          <a:lstStyle/>
          <a:p>
            <a:r>
              <a:rPr lang="en-US" sz="1600" dirty="0"/>
              <a:t>AUC = 0.72</a:t>
            </a:r>
          </a:p>
        </p:txBody>
      </p:sp>
      <p:sp>
        <p:nvSpPr>
          <p:cNvPr id="9" name="TextBox 8">
            <a:extLst>
              <a:ext uri="{FF2B5EF4-FFF2-40B4-BE49-F238E27FC236}">
                <a16:creationId xmlns:a16="http://schemas.microsoft.com/office/drawing/2014/main" xmlns="" id="{295003BB-4B64-41BF-A891-DE0E56899A2D}"/>
              </a:ext>
            </a:extLst>
          </p:cNvPr>
          <p:cNvSpPr txBox="1"/>
          <p:nvPr/>
        </p:nvSpPr>
        <p:spPr>
          <a:xfrm>
            <a:off x="1230085" y="2911601"/>
            <a:ext cx="1208315" cy="338554"/>
          </a:xfrm>
          <a:prstGeom prst="rect">
            <a:avLst/>
          </a:prstGeom>
          <a:noFill/>
        </p:spPr>
        <p:txBody>
          <a:bodyPr wrap="square" rtlCol="0">
            <a:spAutoFit/>
          </a:bodyPr>
          <a:lstStyle/>
          <a:p>
            <a:r>
              <a:rPr lang="en-US" sz="1600" dirty="0"/>
              <a:t>AUC = 0.92</a:t>
            </a:r>
          </a:p>
        </p:txBody>
      </p:sp>
      <p:sp>
        <p:nvSpPr>
          <p:cNvPr id="10" name="TextBox 9">
            <a:extLst>
              <a:ext uri="{FF2B5EF4-FFF2-40B4-BE49-F238E27FC236}">
                <a16:creationId xmlns:a16="http://schemas.microsoft.com/office/drawing/2014/main" xmlns="" id="{55BC9CDD-0BCB-4503-966F-67D9688B7ED6}"/>
              </a:ext>
            </a:extLst>
          </p:cNvPr>
          <p:cNvSpPr txBox="1"/>
          <p:nvPr/>
        </p:nvSpPr>
        <p:spPr>
          <a:xfrm>
            <a:off x="5353320" y="2770927"/>
            <a:ext cx="1208315" cy="338554"/>
          </a:xfrm>
          <a:prstGeom prst="rect">
            <a:avLst/>
          </a:prstGeom>
          <a:noFill/>
        </p:spPr>
        <p:txBody>
          <a:bodyPr wrap="square" rtlCol="0">
            <a:spAutoFit/>
          </a:bodyPr>
          <a:lstStyle/>
          <a:p>
            <a:r>
              <a:rPr lang="en-US" sz="1600" dirty="0"/>
              <a:t>AUC = 0.95</a:t>
            </a:r>
          </a:p>
        </p:txBody>
      </p:sp>
      <p:sp>
        <p:nvSpPr>
          <p:cNvPr id="11" name="TextBox 10">
            <a:extLst>
              <a:ext uri="{FF2B5EF4-FFF2-40B4-BE49-F238E27FC236}">
                <a16:creationId xmlns:a16="http://schemas.microsoft.com/office/drawing/2014/main" xmlns="" id="{B909F6C6-82E6-4673-B56A-7772C54965B5}"/>
              </a:ext>
            </a:extLst>
          </p:cNvPr>
          <p:cNvSpPr txBox="1"/>
          <p:nvPr/>
        </p:nvSpPr>
        <p:spPr>
          <a:xfrm>
            <a:off x="6153785" y="3341858"/>
            <a:ext cx="1208315" cy="338554"/>
          </a:xfrm>
          <a:prstGeom prst="rect">
            <a:avLst/>
          </a:prstGeom>
          <a:noFill/>
        </p:spPr>
        <p:txBody>
          <a:bodyPr wrap="square" rtlCol="0">
            <a:spAutoFit/>
          </a:bodyPr>
          <a:lstStyle/>
          <a:p>
            <a:r>
              <a:rPr lang="en-US" sz="1600" dirty="0"/>
              <a:t>AUC = 0.73</a:t>
            </a:r>
          </a:p>
        </p:txBody>
      </p:sp>
    </p:spTree>
    <p:extLst>
      <p:ext uri="{BB962C8B-B14F-4D97-AF65-F5344CB8AC3E}">
        <p14:creationId xmlns:p14="http://schemas.microsoft.com/office/powerpoint/2010/main" val="230157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10C8E-3172-44A7-A651-ACFC57CAC7AE}"/>
              </a:ext>
            </a:extLst>
          </p:cNvPr>
          <p:cNvSpPr>
            <a:spLocks noGrp="1"/>
          </p:cNvSpPr>
          <p:nvPr>
            <p:ph type="title"/>
          </p:nvPr>
        </p:nvSpPr>
        <p:spPr>
          <a:xfrm>
            <a:off x="628650" y="129996"/>
            <a:ext cx="7886700" cy="686434"/>
          </a:xfrm>
        </p:spPr>
        <p:txBody>
          <a:bodyPr>
            <a:normAutofit/>
          </a:bodyPr>
          <a:lstStyle/>
          <a:p>
            <a:pPr algn="ctr"/>
            <a:r>
              <a:rPr lang="en-US" sz="4000" dirty="0"/>
              <a:t>Who Should Take Statin?</a:t>
            </a:r>
          </a:p>
        </p:txBody>
      </p:sp>
      <p:pic>
        <p:nvPicPr>
          <p:cNvPr id="4" name="Picture 3">
            <a:extLst>
              <a:ext uri="{FF2B5EF4-FFF2-40B4-BE49-F238E27FC236}">
                <a16:creationId xmlns:a16="http://schemas.microsoft.com/office/drawing/2014/main" xmlns="" id="{35949260-9B2D-4130-959D-C7B11CF93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34" y="917531"/>
            <a:ext cx="7134225" cy="3076575"/>
          </a:xfrm>
          <a:prstGeom prst="rect">
            <a:avLst/>
          </a:prstGeom>
        </p:spPr>
      </p:pic>
      <p:pic>
        <p:nvPicPr>
          <p:cNvPr id="6" name="Picture 5">
            <a:extLst>
              <a:ext uri="{FF2B5EF4-FFF2-40B4-BE49-F238E27FC236}">
                <a16:creationId xmlns:a16="http://schemas.microsoft.com/office/drawing/2014/main" xmlns="" id="{6A519AD4-B2D2-4010-9A4B-D35358EEC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09" y="4138478"/>
            <a:ext cx="7153275" cy="2343150"/>
          </a:xfrm>
          <a:prstGeom prst="rect">
            <a:avLst/>
          </a:prstGeom>
        </p:spPr>
      </p:pic>
    </p:spTree>
    <p:extLst>
      <p:ext uri="{BB962C8B-B14F-4D97-AF65-F5344CB8AC3E}">
        <p14:creationId xmlns:p14="http://schemas.microsoft.com/office/powerpoint/2010/main" val="201023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10C8E-3172-44A7-A651-ACFC57CAC7AE}"/>
              </a:ext>
            </a:extLst>
          </p:cNvPr>
          <p:cNvSpPr>
            <a:spLocks noGrp="1"/>
          </p:cNvSpPr>
          <p:nvPr>
            <p:ph type="title"/>
          </p:nvPr>
        </p:nvSpPr>
        <p:spPr>
          <a:xfrm>
            <a:off x="628650" y="129996"/>
            <a:ext cx="7886700" cy="686434"/>
          </a:xfrm>
        </p:spPr>
        <p:txBody>
          <a:bodyPr>
            <a:normAutofit/>
          </a:bodyPr>
          <a:lstStyle/>
          <a:p>
            <a:pPr algn="ctr"/>
            <a:r>
              <a:rPr lang="en-US" sz="4000" dirty="0"/>
              <a:t>Missed Treatment Opportunities</a:t>
            </a:r>
          </a:p>
        </p:txBody>
      </p:sp>
      <p:pic>
        <p:nvPicPr>
          <p:cNvPr id="4" name="Picture 3">
            <a:extLst>
              <a:ext uri="{FF2B5EF4-FFF2-40B4-BE49-F238E27FC236}">
                <a16:creationId xmlns:a16="http://schemas.microsoft.com/office/drawing/2014/main" xmlns="" id="{35949260-9B2D-4130-959D-C7B11CF93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34" y="917531"/>
            <a:ext cx="7134225" cy="3076575"/>
          </a:xfrm>
          <a:prstGeom prst="rect">
            <a:avLst/>
          </a:prstGeom>
        </p:spPr>
      </p:pic>
      <p:pic>
        <p:nvPicPr>
          <p:cNvPr id="5" name="Picture 4">
            <a:extLst>
              <a:ext uri="{FF2B5EF4-FFF2-40B4-BE49-F238E27FC236}">
                <a16:creationId xmlns:a16="http://schemas.microsoft.com/office/drawing/2014/main" xmlns="" id="{F7EA29B1-D506-4115-9565-119037619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37" y="4080502"/>
            <a:ext cx="7210425" cy="2628900"/>
          </a:xfrm>
          <a:prstGeom prst="rect">
            <a:avLst/>
          </a:prstGeom>
        </p:spPr>
      </p:pic>
    </p:spTree>
    <p:extLst>
      <p:ext uri="{BB962C8B-B14F-4D97-AF65-F5344CB8AC3E}">
        <p14:creationId xmlns:p14="http://schemas.microsoft.com/office/powerpoint/2010/main" val="130272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26086-4352-4493-9B0C-439F974944F0}"/>
              </a:ext>
            </a:extLst>
          </p:cNvPr>
          <p:cNvSpPr>
            <a:spLocks noGrp="1"/>
          </p:cNvSpPr>
          <p:nvPr>
            <p:ph type="title"/>
          </p:nvPr>
        </p:nvSpPr>
        <p:spPr/>
        <p:txBody>
          <a:bodyPr anchor="ctr" anchorCtr="0"/>
          <a:lstStyle/>
          <a:p>
            <a:r>
              <a:rPr lang="en-US" dirty="0"/>
              <a:t>Summary of Results</a:t>
            </a:r>
          </a:p>
        </p:txBody>
      </p:sp>
      <p:sp>
        <p:nvSpPr>
          <p:cNvPr id="3" name="Rectangle 2">
            <a:extLst>
              <a:ext uri="{FF2B5EF4-FFF2-40B4-BE49-F238E27FC236}">
                <a16:creationId xmlns:a16="http://schemas.microsoft.com/office/drawing/2014/main" xmlns="" id="{F207D484-985A-44AA-BD20-B8B67C96EE7E}"/>
              </a:ext>
            </a:extLst>
          </p:cNvPr>
          <p:cNvSpPr/>
          <p:nvPr/>
        </p:nvSpPr>
        <p:spPr>
          <a:xfrm>
            <a:off x="876839" y="4324193"/>
            <a:ext cx="7886700" cy="1815882"/>
          </a:xfrm>
          <a:prstGeom prst="rect">
            <a:avLst/>
          </a:prstGeom>
        </p:spPr>
        <p:txBody>
          <a:bodyPr wrap="square">
            <a:spAutoFit/>
          </a:bodyPr>
          <a:lstStyle/>
          <a:p>
            <a:r>
              <a:rPr lang="en-US" sz="1600" dirty="0"/>
              <a:t>According to the ACC/AHA Risk Calculator and a 7.5% 10-year risk threshold, 42.9% would be statin eligible. Despite this high proportion, 25.7% of the 381 “Hard CVD” events occurred in those not recommended statin, resulting in sensitivity (Sn) 0.74, specificity (Sp) 0.60, and AUC 0.72. In contrast, the ML Risk Calculator recommended only 10.6% to take statin, and only 15.0% of “Hard CVD” events occurred in those not recommended statin, resulting in Sn 0.85, Sp 0.95, and AUC 0.92. Similar results were obtained when comparing prediction of “All CVD” events.</a:t>
            </a:r>
          </a:p>
        </p:txBody>
      </p:sp>
      <p:graphicFrame>
        <p:nvGraphicFramePr>
          <p:cNvPr id="4" name="Table 3">
            <a:extLst>
              <a:ext uri="{FF2B5EF4-FFF2-40B4-BE49-F238E27FC236}">
                <a16:creationId xmlns:a16="http://schemas.microsoft.com/office/drawing/2014/main" xmlns="" id="{3099BA48-9911-4826-B3C5-9F7A3F9A68F7}"/>
              </a:ext>
            </a:extLst>
          </p:cNvPr>
          <p:cNvGraphicFramePr>
            <a:graphicFrameLocks noGrp="1"/>
          </p:cNvGraphicFramePr>
          <p:nvPr>
            <p:extLst>
              <p:ext uri="{D42A27DB-BD31-4B8C-83A1-F6EECF244321}">
                <p14:modId xmlns:p14="http://schemas.microsoft.com/office/powerpoint/2010/main" val="3066004804"/>
              </p:ext>
            </p:extLst>
          </p:nvPr>
        </p:nvGraphicFramePr>
        <p:xfrm>
          <a:off x="876839" y="1945646"/>
          <a:ext cx="7886700" cy="2168063"/>
        </p:xfrm>
        <a:graphic>
          <a:graphicData uri="http://schemas.openxmlformats.org/drawingml/2006/table">
            <a:tbl>
              <a:tblPr firstRow="1" firstCol="1" bandRow="1"/>
              <a:tblGrid>
                <a:gridCol w="1314450">
                  <a:extLst>
                    <a:ext uri="{9D8B030D-6E8A-4147-A177-3AD203B41FA5}">
                      <a16:colId xmlns:a16="http://schemas.microsoft.com/office/drawing/2014/main" xmlns="" val="684087248"/>
                    </a:ext>
                  </a:extLst>
                </a:gridCol>
                <a:gridCol w="1314450">
                  <a:extLst>
                    <a:ext uri="{9D8B030D-6E8A-4147-A177-3AD203B41FA5}">
                      <a16:colId xmlns:a16="http://schemas.microsoft.com/office/drawing/2014/main" xmlns="" val="1934174413"/>
                    </a:ext>
                  </a:extLst>
                </a:gridCol>
                <a:gridCol w="1314450">
                  <a:extLst>
                    <a:ext uri="{9D8B030D-6E8A-4147-A177-3AD203B41FA5}">
                      <a16:colId xmlns:a16="http://schemas.microsoft.com/office/drawing/2014/main" xmlns="" val="1757137931"/>
                    </a:ext>
                  </a:extLst>
                </a:gridCol>
                <a:gridCol w="1314450">
                  <a:extLst>
                    <a:ext uri="{9D8B030D-6E8A-4147-A177-3AD203B41FA5}">
                      <a16:colId xmlns:a16="http://schemas.microsoft.com/office/drawing/2014/main" xmlns="" val="164646619"/>
                    </a:ext>
                  </a:extLst>
                </a:gridCol>
                <a:gridCol w="1314450">
                  <a:extLst>
                    <a:ext uri="{9D8B030D-6E8A-4147-A177-3AD203B41FA5}">
                      <a16:colId xmlns:a16="http://schemas.microsoft.com/office/drawing/2014/main" xmlns="" val="875205639"/>
                    </a:ext>
                  </a:extLst>
                </a:gridCol>
                <a:gridCol w="1314450">
                  <a:extLst>
                    <a:ext uri="{9D8B030D-6E8A-4147-A177-3AD203B41FA5}">
                      <a16:colId xmlns:a16="http://schemas.microsoft.com/office/drawing/2014/main" xmlns="" val="1439192575"/>
                    </a:ext>
                  </a:extLst>
                </a:gridCol>
              </a:tblGrid>
              <a:tr h="370840">
                <a:tc>
                  <a:txBody>
                    <a:bodyPr/>
                    <a:lstStyle/>
                    <a:p>
                      <a:endParaRPr lang="en-US" sz="1600" dirty="0"/>
                    </a:p>
                  </a:txBody>
                  <a:tcPr/>
                </a:tc>
                <a:tc>
                  <a:txBody>
                    <a:bodyPr/>
                    <a:lstStyle/>
                    <a:p>
                      <a:pPr algn="ctr"/>
                      <a:r>
                        <a:rPr lang="en-US" sz="1600" b="1" dirty="0"/>
                        <a:t>Recommend statin</a:t>
                      </a:r>
                    </a:p>
                  </a:txBody>
                  <a:tcPr anchor="ctr"/>
                </a:tc>
                <a:tc>
                  <a:txBody>
                    <a:bodyPr/>
                    <a:lstStyle/>
                    <a:p>
                      <a:pPr algn="ctr"/>
                      <a:r>
                        <a:rPr lang="en-US" sz="1600" b="1" dirty="0"/>
                        <a:t>“Hard CVD” events in those in “No Statin”</a:t>
                      </a:r>
                    </a:p>
                  </a:txBody>
                  <a:tcPr anchor="ctr"/>
                </a:tc>
                <a:tc>
                  <a:txBody>
                    <a:bodyPr/>
                    <a:lstStyle/>
                    <a:p>
                      <a:pPr algn="ctr"/>
                      <a:r>
                        <a:rPr lang="en-US" sz="1600" b="1" dirty="0"/>
                        <a:t>Sensitivity</a:t>
                      </a:r>
                    </a:p>
                  </a:txBody>
                  <a:tcPr anchor="ctr"/>
                </a:tc>
                <a:tc>
                  <a:txBody>
                    <a:bodyPr/>
                    <a:lstStyle/>
                    <a:p>
                      <a:pPr algn="ctr"/>
                      <a:r>
                        <a:rPr lang="en-US" sz="1600" b="1" dirty="0"/>
                        <a:t>Specificity</a:t>
                      </a:r>
                    </a:p>
                  </a:txBody>
                  <a:tcPr anchor="ctr"/>
                </a:tc>
                <a:tc>
                  <a:txBody>
                    <a:bodyPr/>
                    <a:lstStyle/>
                    <a:p>
                      <a:pPr algn="ctr"/>
                      <a:r>
                        <a:rPr lang="en-US" sz="1600" b="1" dirty="0"/>
                        <a:t>AUC</a:t>
                      </a:r>
                    </a:p>
                  </a:txBody>
                  <a:tcPr anchor="ctr"/>
                </a:tc>
                <a:extLst>
                  <a:ext uri="{0D108BD9-81ED-4DB2-BD59-A6C34878D82A}">
                    <a16:rowId xmlns:a16="http://schemas.microsoft.com/office/drawing/2014/main" xmlns="" val="1727353394"/>
                  </a:ext>
                </a:extLst>
              </a:tr>
              <a:tr h="552623">
                <a:tc>
                  <a:txBody>
                    <a:bodyPr/>
                    <a:lstStyle/>
                    <a:p>
                      <a:r>
                        <a:rPr lang="en-US" sz="1600" b="1" dirty="0"/>
                        <a:t>ACC/AHA</a:t>
                      </a:r>
                    </a:p>
                  </a:txBody>
                  <a:tcPr anchor="ctr"/>
                </a:tc>
                <a:tc>
                  <a:txBody>
                    <a:bodyPr/>
                    <a:lstStyle/>
                    <a:p>
                      <a:pPr algn="ctr"/>
                      <a:r>
                        <a:rPr lang="en-US" sz="1600" dirty="0"/>
                        <a:t>42.9%</a:t>
                      </a:r>
                    </a:p>
                  </a:txBody>
                  <a:tcPr anchor="ctr"/>
                </a:tc>
                <a:tc>
                  <a:txBody>
                    <a:bodyPr/>
                    <a:lstStyle/>
                    <a:p>
                      <a:pPr algn="ctr"/>
                      <a:r>
                        <a:rPr lang="en-US" sz="1600" dirty="0"/>
                        <a:t>25.7%</a:t>
                      </a:r>
                    </a:p>
                  </a:txBody>
                  <a:tcPr anchor="ctr"/>
                </a:tc>
                <a:tc>
                  <a:txBody>
                    <a:bodyPr/>
                    <a:lstStyle/>
                    <a:p>
                      <a:pPr algn="ctr"/>
                      <a:r>
                        <a:rPr lang="en-US" sz="1600" dirty="0"/>
                        <a:t>0.74</a:t>
                      </a:r>
                    </a:p>
                  </a:txBody>
                  <a:tcPr anchor="ctr"/>
                </a:tc>
                <a:tc>
                  <a:txBody>
                    <a:bodyPr/>
                    <a:lstStyle/>
                    <a:p>
                      <a:pPr algn="ctr"/>
                      <a:r>
                        <a:rPr lang="en-US" sz="1600" dirty="0"/>
                        <a:t>0.60</a:t>
                      </a:r>
                    </a:p>
                  </a:txBody>
                  <a:tcPr anchor="ctr"/>
                </a:tc>
                <a:tc>
                  <a:txBody>
                    <a:bodyPr/>
                    <a:lstStyle/>
                    <a:p>
                      <a:pPr algn="ctr"/>
                      <a:r>
                        <a:rPr lang="en-US" sz="1600" dirty="0"/>
                        <a:t>0.72</a:t>
                      </a:r>
                    </a:p>
                  </a:txBody>
                  <a:tcPr anchor="ctr"/>
                </a:tc>
                <a:extLst>
                  <a:ext uri="{0D108BD9-81ED-4DB2-BD59-A6C34878D82A}">
                    <a16:rowId xmlns:a16="http://schemas.microsoft.com/office/drawing/2014/main" xmlns="" val="3062833093"/>
                  </a:ext>
                </a:extLst>
              </a:tr>
              <a:tr h="548640">
                <a:tc>
                  <a:txBody>
                    <a:bodyPr/>
                    <a:lstStyle/>
                    <a:p>
                      <a:r>
                        <a:rPr lang="en-US" sz="1600" b="1" dirty="0"/>
                        <a:t>ML</a:t>
                      </a:r>
                    </a:p>
                  </a:txBody>
                  <a:tcPr anchor="ctr"/>
                </a:tc>
                <a:tc>
                  <a:txBody>
                    <a:bodyPr/>
                    <a:lstStyle/>
                    <a:p>
                      <a:pPr algn="ctr"/>
                      <a:r>
                        <a:rPr lang="en-US" sz="1600" dirty="0"/>
                        <a:t>10.6%</a:t>
                      </a:r>
                    </a:p>
                  </a:txBody>
                  <a:tcPr anchor="ctr"/>
                </a:tc>
                <a:tc>
                  <a:txBody>
                    <a:bodyPr/>
                    <a:lstStyle/>
                    <a:p>
                      <a:pPr algn="ctr"/>
                      <a:r>
                        <a:rPr lang="en-US" sz="1600" dirty="0"/>
                        <a:t>15.0%</a:t>
                      </a:r>
                    </a:p>
                  </a:txBody>
                  <a:tcPr anchor="ctr"/>
                </a:tc>
                <a:tc>
                  <a:txBody>
                    <a:bodyPr/>
                    <a:lstStyle/>
                    <a:p>
                      <a:pPr algn="ctr"/>
                      <a:r>
                        <a:rPr lang="en-US" sz="1600" b="1" dirty="0"/>
                        <a:t>0.85</a:t>
                      </a:r>
                    </a:p>
                  </a:txBody>
                  <a:tcPr anchor="ctr"/>
                </a:tc>
                <a:tc>
                  <a:txBody>
                    <a:bodyPr/>
                    <a:lstStyle/>
                    <a:p>
                      <a:pPr algn="ctr"/>
                      <a:r>
                        <a:rPr lang="en-US" sz="1600" b="1" dirty="0"/>
                        <a:t>0.95</a:t>
                      </a:r>
                    </a:p>
                  </a:txBody>
                  <a:tcPr anchor="ctr"/>
                </a:tc>
                <a:tc>
                  <a:txBody>
                    <a:bodyPr/>
                    <a:lstStyle/>
                    <a:p>
                      <a:pPr algn="ctr"/>
                      <a:r>
                        <a:rPr lang="en-US" sz="1600" b="1" dirty="0"/>
                        <a:t>0.92</a:t>
                      </a:r>
                    </a:p>
                  </a:txBody>
                  <a:tcPr anchor="ctr"/>
                </a:tc>
                <a:extLst>
                  <a:ext uri="{0D108BD9-81ED-4DB2-BD59-A6C34878D82A}">
                    <a16:rowId xmlns:a16="http://schemas.microsoft.com/office/drawing/2014/main" xmlns="" val="2454141627"/>
                  </a:ext>
                </a:extLst>
              </a:tr>
            </a:tbl>
          </a:graphicData>
        </a:graphic>
      </p:graphicFrame>
    </p:spTree>
    <p:extLst>
      <p:ext uri="{BB962C8B-B14F-4D97-AF65-F5344CB8AC3E}">
        <p14:creationId xmlns:p14="http://schemas.microsoft.com/office/powerpoint/2010/main" val="355852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B9445-9835-40E1-8456-860341D6357A}"/>
              </a:ext>
            </a:extLst>
          </p:cNvPr>
          <p:cNvSpPr>
            <a:spLocks noGrp="1"/>
          </p:cNvSpPr>
          <p:nvPr>
            <p:ph type="title"/>
          </p:nvPr>
        </p:nvSpPr>
        <p:spPr>
          <a:xfrm>
            <a:off x="822960" y="97192"/>
            <a:ext cx="7543800" cy="1450757"/>
          </a:xfrm>
        </p:spPr>
        <p:txBody>
          <a:bodyPr anchor="ctr" anchorCtr="0">
            <a:normAutofit/>
          </a:bodyPr>
          <a:lstStyle/>
          <a:p>
            <a:r>
              <a:rPr lang="en-US" sz="4400" dirty="0"/>
              <a:t>Comparison to similar ML study</a:t>
            </a:r>
          </a:p>
        </p:txBody>
      </p:sp>
      <p:sp>
        <p:nvSpPr>
          <p:cNvPr id="3" name="TextBox 2">
            <a:extLst>
              <a:ext uri="{FF2B5EF4-FFF2-40B4-BE49-F238E27FC236}">
                <a16:creationId xmlns:a16="http://schemas.microsoft.com/office/drawing/2014/main" xmlns="" id="{EF552A51-BFD3-453C-A24D-57E48E3A8EE0}"/>
              </a:ext>
            </a:extLst>
          </p:cNvPr>
          <p:cNvSpPr txBox="1"/>
          <p:nvPr/>
        </p:nvSpPr>
        <p:spPr>
          <a:xfrm>
            <a:off x="895891" y="1164318"/>
            <a:ext cx="7092043" cy="523220"/>
          </a:xfrm>
          <a:prstGeom prst="rect">
            <a:avLst/>
          </a:prstGeom>
          <a:noFill/>
        </p:spPr>
        <p:txBody>
          <a:bodyPr wrap="square" rtlCol="0">
            <a:spAutoFit/>
          </a:bodyPr>
          <a:lstStyle/>
          <a:p>
            <a:r>
              <a:rPr lang="en-US" sz="1400" dirty="0"/>
              <a:t>Weng SF, Reps J, Kai J, Garibaldi JM, Qureshi N. Can machine-learning improve cardiovascular risk prediction using routine clinical data? </a:t>
            </a:r>
            <a:r>
              <a:rPr lang="en-US" sz="1400" dirty="0" err="1"/>
              <a:t>PLoS</a:t>
            </a:r>
            <a:r>
              <a:rPr lang="en-US" sz="1400" dirty="0"/>
              <a:t> One 2017;12(4):e0174944.</a:t>
            </a:r>
          </a:p>
        </p:txBody>
      </p:sp>
      <p:graphicFrame>
        <p:nvGraphicFramePr>
          <p:cNvPr id="4" name="Table 3">
            <a:extLst>
              <a:ext uri="{FF2B5EF4-FFF2-40B4-BE49-F238E27FC236}">
                <a16:creationId xmlns:a16="http://schemas.microsoft.com/office/drawing/2014/main" xmlns="" id="{06C117AF-C1FB-4E12-A685-16662469B0C4}"/>
              </a:ext>
            </a:extLst>
          </p:cNvPr>
          <p:cNvGraphicFramePr>
            <a:graphicFrameLocks noGrp="1"/>
          </p:cNvGraphicFramePr>
          <p:nvPr>
            <p:extLst>
              <p:ext uri="{D42A27DB-BD31-4B8C-83A1-F6EECF244321}">
                <p14:modId xmlns:p14="http://schemas.microsoft.com/office/powerpoint/2010/main" val="43913584"/>
              </p:ext>
            </p:extLst>
          </p:nvPr>
        </p:nvGraphicFramePr>
        <p:xfrm>
          <a:off x="902421" y="1854201"/>
          <a:ext cx="7725595" cy="4274386"/>
        </p:xfrm>
        <a:graphic>
          <a:graphicData uri="http://schemas.openxmlformats.org/drawingml/2006/table">
            <a:tbl>
              <a:tblPr firstRow="1" bandRow="1">
                <a:tableStyleId>{5C22544A-7EE6-4342-B048-85BDC9FD1C3A}</a:tableStyleId>
              </a:tblPr>
              <a:tblGrid>
                <a:gridCol w="955103">
                  <a:extLst>
                    <a:ext uri="{9D8B030D-6E8A-4147-A177-3AD203B41FA5}">
                      <a16:colId xmlns:a16="http://schemas.microsoft.com/office/drawing/2014/main" xmlns="" val="2207569"/>
                    </a:ext>
                  </a:extLst>
                </a:gridCol>
                <a:gridCol w="1133870">
                  <a:extLst>
                    <a:ext uri="{9D8B030D-6E8A-4147-A177-3AD203B41FA5}">
                      <a16:colId xmlns:a16="http://schemas.microsoft.com/office/drawing/2014/main" xmlns="" val="4036294650"/>
                    </a:ext>
                  </a:extLst>
                </a:gridCol>
                <a:gridCol w="1477145">
                  <a:extLst>
                    <a:ext uri="{9D8B030D-6E8A-4147-A177-3AD203B41FA5}">
                      <a16:colId xmlns:a16="http://schemas.microsoft.com/office/drawing/2014/main" xmlns="" val="413367930"/>
                    </a:ext>
                  </a:extLst>
                </a:gridCol>
                <a:gridCol w="1239247">
                  <a:extLst>
                    <a:ext uri="{9D8B030D-6E8A-4147-A177-3AD203B41FA5}">
                      <a16:colId xmlns:a16="http://schemas.microsoft.com/office/drawing/2014/main" xmlns="" val="2151354488"/>
                    </a:ext>
                  </a:extLst>
                </a:gridCol>
                <a:gridCol w="1310880">
                  <a:extLst>
                    <a:ext uri="{9D8B030D-6E8A-4147-A177-3AD203B41FA5}">
                      <a16:colId xmlns:a16="http://schemas.microsoft.com/office/drawing/2014/main" xmlns="" val="1128702673"/>
                    </a:ext>
                  </a:extLst>
                </a:gridCol>
                <a:gridCol w="1609350">
                  <a:extLst>
                    <a:ext uri="{9D8B030D-6E8A-4147-A177-3AD203B41FA5}">
                      <a16:colId xmlns:a16="http://schemas.microsoft.com/office/drawing/2014/main" xmlns="" val="2432714992"/>
                    </a:ext>
                  </a:extLst>
                </a:gridCol>
              </a:tblGrid>
              <a:tr h="921586">
                <a:tc>
                  <a:txBody>
                    <a:bodyPr/>
                    <a:lstStyle/>
                    <a:p>
                      <a:pPr algn="l"/>
                      <a:r>
                        <a:rPr lang="en-US" sz="1600" dirty="0"/>
                        <a:t>Study</a:t>
                      </a:r>
                    </a:p>
                  </a:txBody>
                  <a:tcPr anchor="ctr"/>
                </a:tc>
                <a:tc>
                  <a:txBody>
                    <a:bodyPr/>
                    <a:lstStyle/>
                    <a:p>
                      <a:pPr algn="l"/>
                      <a:r>
                        <a:rPr lang="en-US" sz="1600" dirty="0"/>
                        <a:t>Cohort</a:t>
                      </a:r>
                    </a:p>
                  </a:txBody>
                  <a:tcPr anchor="ctr"/>
                </a:tc>
                <a:tc>
                  <a:txBody>
                    <a:bodyPr/>
                    <a:lstStyle/>
                    <a:p>
                      <a:pPr algn="l"/>
                      <a:r>
                        <a:rPr lang="en-US" sz="1600" dirty="0"/>
                        <a:t>ML used</a:t>
                      </a:r>
                    </a:p>
                  </a:txBody>
                  <a:tcPr anchor="ctr"/>
                </a:tc>
                <a:tc>
                  <a:txBody>
                    <a:bodyPr/>
                    <a:lstStyle/>
                    <a:p>
                      <a:pPr algn="l"/>
                      <a:r>
                        <a:rPr lang="en-US" sz="1600" dirty="0"/>
                        <a:t>Approach</a:t>
                      </a:r>
                    </a:p>
                  </a:txBody>
                  <a:tcPr anchor="ctr"/>
                </a:tc>
                <a:tc>
                  <a:txBody>
                    <a:bodyPr/>
                    <a:lstStyle/>
                    <a:p>
                      <a:pPr algn="l"/>
                      <a:r>
                        <a:rPr lang="en-US" sz="1600" dirty="0"/>
                        <a:t>Variables other than ACC/AHA?</a:t>
                      </a:r>
                    </a:p>
                  </a:txBody>
                  <a:tcPr anchor="ctr"/>
                </a:tc>
                <a:tc>
                  <a:txBody>
                    <a:bodyPr/>
                    <a:lstStyle/>
                    <a:p>
                      <a:pPr algn="l"/>
                      <a:r>
                        <a:rPr lang="en-US" sz="1600" dirty="0"/>
                        <a:t>Improvement in AUC compared to ACC/AHA</a:t>
                      </a:r>
                    </a:p>
                  </a:txBody>
                  <a:tcPr anchor="ctr"/>
                </a:tc>
                <a:extLst>
                  <a:ext uri="{0D108BD9-81ED-4DB2-BD59-A6C34878D82A}">
                    <a16:rowId xmlns:a16="http://schemas.microsoft.com/office/drawing/2014/main" xmlns="" val="2303584421"/>
                  </a:ext>
                </a:extLst>
              </a:tr>
              <a:tr h="1972563">
                <a:tc>
                  <a:txBody>
                    <a:bodyPr/>
                    <a:lstStyle/>
                    <a:p>
                      <a:r>
                        <a:rPr lang="en-US" sz="1600" dirty="0"/>
                        <a:t>Weng et al.</a:t>
                      </a:r>
                    </a:p>
                  </a:txBody>
                  <a:tcPr/>
                </a:tc>
                <a:tc>
                  <a:txBody>
                    <a:bodyPr/>
                    <a:lstStyle/>
                    <a:p>
                      <a:r>
                        <a:rPr lang="en-US" sz="1600" dirty="0"/>
                        <a:t>UK clinic patients</a:t>
                      </a:r>
                    </a:p>
                    <a:p>
                      <a:r>
                        <a:rPr lang="en-US" sz="1600" dirty="0"/>
                        <a:t>N = 378,256</a:t>
                      </a:r>
                    </a:p>
                  </a:txBody>
                  <a:tcPr/>
                </a:tc>
                <a:tc>
                  <a:txBody>
                    <a:bodyPr/>
                    <a:lstStyle/>
                    <a:p>
                      <a:pPr marL="228600" indent="-228600">
                        <a:buAutoNum type="arabicPeriod"/>
                      </a:pPr>
                      <a:r>
                        <a:rPr lang="en-US" sz="1600" dirty="0"/>
                        <a:t>random forest</a:t>
                      </a:r>
                    </a:p>
                    <a:p>
                      <a:pPr marL="228600" indent="-228600">
                        <a:buAutoNum type="arabicPeriod"/>
                      </a:pPr>
                      <a:r>
                        <a:rPr lang="en-US" sz="1600" dirty="0"/>
                        <a:t>logistic regression</a:t>
                      </a:r>
                    </a:p>
                    <a:p>
                      <a:pPr marL="228600" indent="-228600">
                        <a:buAutoNum type="arabicPeriod"/>
                      </a:pPr>
                      <a:r>
                        <a:rPr lang="en-US" sz="1600" dirty="0"/>
                        <a:t>gradient boosting machines</a:t>
                      </a:r>
                    </a:p>
                    <a:p>
                      <a:pPr marL="228600" indent="-228600">
                        <a:buAutoNum type="arabicPeriod"/>
                      </a:pPr>
                      <a:r>
                        <a:rPr lang="en-US" sz="1600" dirty="0"/>
                        <a:t>neural networks</a:t>
                      </a:r>
                    </a:p>
                  </a:txBody>
                  <a:tcPr/>
                </a:tc>
                <a:tc>
                  <a:txBody>
                    <a:bodyPr/>
                    <a:lstStyle/>
                    <a:p>
                      <a:r>
                        <a:rPr lang="en-US" sz="1600" dirty="0"/>
                        <a:t>75% for training</a:t>
                      </a:r>
                    </a:p>
                    <a:p>
                      <a:endParaRPr lang="en-US" sz="1600" dirty="0"/>
                    </a:p>
                    <a:p>
                      <a:r>
                        <a:rPr lang="en-US" sz="1600" dirty="0"/>
                        <a:t>25% for validation</a:t>
                      </a:r>
                    </a:p>
                  </a:txBody>
                  <a:tcPr/>
                </a:tc>
                <a:tc>
                  <a:txBody>
                    <a:bodyPr/>
                    <a:lstStyle/>
                    <a:p>
                      <a:r>
                        <a:rPr lang="en-US" sz="1600" dirty="0"/>
                        <a:t>Yes (22 additional)</a:t>
                      </a:r>
                    </a:p>
                  </a:txBody>
                  <a:tcPr/>
                </a:tc>
                <a:tc>
                  <a:txBody>
                    <a:bodyPr/>
                    <a:lstStyle/>
                    <a:p>
                      <a:pPr marL="342900" indent="-342900">
                        <a:buAutoNum type="arabicPeriod"/>
                      </a:pPr>
                      <a:r>
                        <a:rPr lang="en-US" sz="1600" dirty="0"/>
                        <a:t>+1.7%</a:t>
                      </a:r>
                    </a:p>
                    <a:p>
                      <a:pPr marL="342900" indent="-342900">
                        <a:buAutoNum type="arabicPeriod"/>
                      </a:pPr>
                      <a:r>
                        <a:rPr lang="en-US" sz="1600" dirty="0"/>
                        <a:t>+3.2%</a:t>
                      </a:r>
                    </a:p>
                    <a:p>
                      <a:pPr marL="342900" indent="-342900">
                        <a:buAutoNum type="arabicPeriod"/>
                      </a:pPr>
                      <a:endParaRPr lang="en-US" sz="1600" dirty="0"/>
                    </a:p>
                    <a:p>
                      <a:pPr marL="342900" indent="-342900">
                        <a:buAutoNum type="arabicPeriod"/>
                      </a:pPr>
                      <a:r>
                        <a:rPr lang="en-US" sz="1600" dirty="0"/>
                        <a:t>+3.3%</a:t>
                      </a:r>
                    </a:p>
                    <a:p>
                      <a:pPr marL="342900" indent="-342900">
                        <a:buAutoNum type="arabicPeriod"/>
                      </a:pPr>
                      <a:endParaRPr lang="en-US" sz="1600" dirty="0"/>
                    </a:p>
                    <a:p>
                      <a:pPr marL="342900" indent="-342900">
                        <a:buAutoNum type="arabicPeriod"/>
                      </a:pPr>
                      <a:endParaRPr lang="en-US" sz="1600" dirty="0"/>
                    </a:p>
                    <a:p>
                      <a:pPr marL="342900" indent="-342900">
                        <a:buAutoNum type="arabicPeriod"/>
                      </a:pPr>
                      <a:r>
                        <a:rPr lang="en-US" sz="1600" dirty="0"/>
                        <a:t>+3.6%</a:t>
                      </a:r>
                    </a:p>
                  </a:txBody>
                  <a:tcPr/>
                </a:tc>
                <a:extLst>
                  <a:ext uri="{0D108BD9-81ED-4DB2-BD59-A6C34878D82A}">
                    <a16:rowId xmlns:a16="http://schemas.microsoft.com/office/drawing/2014/main" xmlns="" val="560332394"/>
                  </a:ext>
                </a:extLst>
              </a:tr>
              <a:tr h="790875">
                <a:tc>
                  <a:txBody>
                    <a:bodyPr/>
                    <a:lstStyle/>
                    <a:p>
                      <a:r>
                        <a:rPr lang="en-US" sz="1600" dirty="0"/>
                        <a:t>Our study</a:t>
                      </a:r>
                    </a:p>
                  </a:txBody>
                  <a:tcPr/>
                </a:tc>
                <a:tc>
                  <a:txBody>
                    <a:bodyPr/>
                    <a:lstStyle/>
                    <a:p>
                      <a:r>
                        <a:rPr lang="en-US" sz="1600" dirty="0"/>
                        <a:t>MESA</a:t>
                      </a:r>
                    </a:p>
                    <a:p>
                      <a:r>
                        <a:rPr lang="en-US" sz="1600" dirty="0"/>
                        <a:t>N=5,214</a:t>
                      </a:r>
                    </a:p>
                  </a:txBody>
                  <a:tcPr/>
                </a:tc>
                <a:tc>
                  <a:txBody>
                    <a:bodyPr/>
                    <a:lstStyle/>
                    <a:p>
                      <a:r>
                        <a:rPr lang="en-US" sz="1600" dirty="0"/>
                        <a:t>SVM, NEATER</a:t>
                      </a:r>
                    </a:p>
                  </a:txBody>
                  <a:tcPr/>
                </a:tc>
                <a:tc>
                  <a:txBody>
                    <a:bodyPr/>
                    <a:lstStyle/>
                    <a:p>
                      <a:r>
                        <a:rPr lang="en-US" sz="1600" dirty="0"/>
                        <a:t>Cross-validation</a:t>
                      </a:r>
                    </a:p>
                    <a:p>
                      <a:endParaRPr lang="en-US" sz="1600" dirty="0"/>
                    </a:p>
                    <a:p>
                      <a:endParaRPr lang="en-US" sz="1600" dirty="0"/>
                    </a:p>
                  </a:txBody>
                  <a:tcPr/>
                </a:tc>
                <a:tc>
                  <a:txBody>
                    <a:bodyPr/>
                    <a:lstStyle/>
                    <a:p>
                      <a:r>
                        <a:rPr lang="en-US" sz="1600" dirty="0"/>
                        <a:t>No</a:t>
                      </a:r>
                    </a:p>
                  </a:txBody>
                  <a:tcPr/>
                </a:tc>
                <a:tc>
                  <a:txBody>
                    <a:bodyPr/>
                    <a:lstStyle/>
                    <a:p>
                      <a:r>
                        <a:rPr lang="en-US" sz="1600" dirty="0"/>
                        <a:t>       + 27.8%</a:t>
                      </a:r>
                    </a:p>
                  </a:txBody>
                  <a:tcPr/>
                </a:tc>
                <a:extLst>
                  <a:ext uri="{0D108BD9-81ED-4DB2-BD59-A6C34878D82A}">
                    <a16:rowId xmlns:a16="http://schemas.microsoft.com/office/drawing/2014/main" xmlns="" val="3412549854"/>
                  </a:ext>
                </a:extLst>
              </a:tr>
            </a:tbl>
          </a:graphicData>
        </a:graphic>
      </p:graphicFrame>
    </p:spTree>
    <p:extLst>
      <p:ext uri="{BB962C8B-B14F-4D97-AF65-F5344CB8AC3E}">
        <p14:creationId xmlns:p14="http://schemas.microsoft.com/office/powerpoint/2010/main" val="31131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a:xfrm>
            <a:off x="822960" y="44941"/>
            <a:ext cx="7543800" cy="1450757"/>
          </a:xfrm>
        </p:spPr>
        <p:txBody>
          <a:bodyPr/>
          <a:lstStyle/>
          <a:p>
            <a:r>
              <a:rPr lang="en-US" dirty="0"/>
              <a:t>Conclusions</a:t>
            </a:r>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a:xfrm>
            <a:off x="822959" y="1845734"/>
            <a:ext cx="7543801" cy="3705980"/>
          </a:xfrm>
        </p:spPr>
        <p:txBody>
          <a:bodyPr/>
          <a:lstStyle/>
          <a:p>
            <a:pPr marL="228600" indent="-228600">
              <a:buFont typeface="Arial" panose="020B0604020202020204" pitchFamily="34" charset="0"/>
              <a:buChar char="•"/>
            </a:pPr>
            <a:r>
              <a:rPr lang="en-US" sz="2400" dirty="0"/>
              <a:t>Our ML Risk Calculator clearly outperformed the ACC/AHA Risk Calculator by recommending less drug therapy and missing fewer events.</a:t>
            </a:r>
          </a:p>
          <a:p>
            <a:pPr marL="228600" indent="-228600">
              <a:buFont typeface="Arial" panose="020B0604020202020204" pitchFamily="34" charset="0"/>
              <a:buChar char="•"/>
            </a:pPr>
            <a:r>
              <a:rPr lang="en-US" sz="2400" dirty="0"/>
              <a:t>Further studies are underway to validate these findings in other large cohorts.</a:t>
            </a:r>
          </a:p>
        </p:txBody>
      </p:sp>
    </p:spTree>
    <p:extLst>
      <p:ext uri="{BB962C8B-B14F-4D97-AF65-F5344CB8AC3E}">
        <p14:creationId xmlns:p14="http://schemas.microsoft.com/office/powerpoint/2010/main" val="202359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a:xfrm>
            <a:off x="822960" y="221294"/>
            <a:ext cx="7543800" cy="1450757"/>
          </a:xfrm>
        </p:spPr>
        <p:txBody>
          <a:bodyPr/>
          <a:lstStyle/>
          <a:p>
            <a:r>
              <a:rPr lang="en-US" dirty="0"/>
              <a:t>Introduction</a:t>
            </a:r>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a:xfrm>
            <a:off x="901331" y="1845734"/>
            <a:ext cx="7543801" cy="4023360"/>
          </a:xfrm>
        </p:spPr>
        <p:txBody>
          <a:bodyPr/>
          <a:lstStyle/>
          <a:p>
            <a:pPr marL="0" indent="0">
              <a:buNone/>
            </a:pPr>
            <a:r>
              <a:rPr lang="en-US" sz="2400" b="1" dirty="0"/>
              <a:t>Background</a:t>
            </a:r>
            <a:r>
              <a:rPr lang="en-US" sz="2400" dirty="0"/>
              <a:t/>
            </a:r>
            <a:br>
              <a:rPr lang="en-US" sz="2400" dirty="0"/>
            </a:br>
            <a:r>
              <a:rPr lang="en-US" sz="2400" dirty="0"/>
              <a:t>Several studies have demonstrated that current cardiovascular disease (CVD) risk prediction in the U.S., using the ACC/AHA Pooled Cohort Equations Risk Calculator, is inaccurate and can result in overtreatment of low-risk and undertreatment of high-risk individuals.</a:t>
            </a:r>
          </a:p>
          <a:p>
            <a:pPr marL="0" indent="0">
              <a:buNone/>
            </a:pPr>
            <a:r>
              <a:rPr lang="en-US" sz="2400" b="1" dirty="0"/>
              <a:t>Objectives</a:t>
            </a:r>
            <a:r>
              <a:rPr lang="en-US" sz="2400" dirty="0"/>
              <a:t/>
            </a:r>
            <a:br>
              <a:rPr lang="en-US" sz="2400" dirty="0"/>
            </a:br>
            <a:r>
              <a:rPr lang="en-US" sz="2400" dirty="0"/>
              <a:t>The goal of this study was to utilize Machine Learning (ML) to derive a more accurate CVD risk predictor.</a:t>
            </a:r>
            <a:endParaRPr lang="en-US" dirty="0"/>
          </a:p>
        </p:txBody>
      </p:sp>
    </p:spTree>
    <p:extLst>
      <p:ext uri="{BB962C8B-B14F-4D97-AF65-F5344CB8AC3E}">
        <p14:creationId xmlns:p14="http://schemas.microsoft.com/office/powerpoint/2010/main" val="301310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a:xfrm>
            <a:off x="822960" y="97195"/>
            <a:ext cx="7543800" cy="1450757"/>
          </a:xfrm>
        </p:spPr>
        <p:txBody>
          <a:bodyPr/>
          <a:lstStyle/>
          <a:p>
            <a:r>
              <a:rPr lang="en-US" dirty="0"/>
              <a:t>Future Directions</a:t>
            </a:r>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a:xfrm>
            <a:off x="857250" y="1962785"/>
            <a:ext cx="7886700" cy="4065724"/>
          </a:xfrm>
        </p:spPr>
        <p:txBody>
          <a:bodyPr>
            <a:normAutofit lnSpcReduction="10000"/>
          </a:bodyPr>
          <a:lstStyle/>
          <a:p>
            <a:pPr marL="228600" indent="-228600">
              <a:buFont typeface="Arial" panose="020B0604020202020204" pitchFamily="34" charset="0"/>
              <a:buChar char="•"/>
            </a:pPr>
            <a:r>
              <a:rPr lang="en-US" dirty="0"/>
              <a:t>Train the ML Risk Calculator on other multi-ethnic cohorts or various cohorts with different ethnicities across the globe based on the same traditional risk factors.</a:t>
            </a:r>
          </a:p>
          <a:p>
            <a:pPr marL="228600" indent="-228600">
              <a:buFont typeface="Arial" panose="020B0604020202020204" pitchFamily="34" charset="0"/>
              <a:buChar char="•"/>
            </a:pPr>
            <a:r>
              <a:rPr lang="en-US" dirty="0"/>
              <a:t>Train the ML Risk Calculator with additional variables besides the traditional risk factors. The scope of the new variables can range from a few new biomarkers to a large number of variables including all variables already measured in the cohorts as well as newly measured genetic and proteomic variables in stored specimen.</a:t>
            </a:r>
          </a:p>
          <a:p>
            <a:pPr marL="228600" indent="-228600">
              <a:buFont typeface="Arial" panose="020B0604020202020204" pitchFamily="34" charset="0"/>
              <a:buChar char="•"/>
            </a:pPr>
            <a:r>
              <a:rPr lang="en-US" dirty="0"/>
              <a:t>Train the ML Risk Calculator to characterize subjects based on CT images obtained for coronary calcium scoring with the hope of detecting potential new markers of risk besides the total score.  </a:t>
            </a:r>
          </a:p>
          <a:p>
            <a:pPr marL="228600" indent="-228600">
              <a:buFont typeface="Arial" panose="020B0604020202020204" pitchFamily="34" charset="0"/>
              <a:buChar char="•"/>
            </a:pPr>
            <a:r>
              <a:rPr lang="en-US" dirty="0"/>
              <a:t>As we introduce our ML Risk Calculator to more data, particularly to cases in which events occurred weeks or months following data collection instead of years, short-term risk prediction may become possible.</a:t>
            </a:r>
          </a:p>
        </p:txBody>
      </p:sp>
    </p:spTree>
    <p:extLst>
      <p:ext uri="{BB962C8B-B14F-4D97-AF65-F5344CB8AC3E}">
        <p14:creationId xmlns:p14="http://schemas.microsoft.com/office/powerpoint/2010/main" val="373270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p:txBody>
          <a:bodyPr>
            <a:normAutofit/>
          </a:bodyPr>
          <a:lstStyle/>
          <a:p>
            <a:r>
              <a:rPr lang="en-US" sz="3600" b="1" dirty="0"/>
              <a:t>MESA</a:t>
            </a:r>
            <a:r>
              <a:rPr lang="en-US" sz="3200" dirty="0"/>
              <a:t/>
            </a:r>
            <a:br>
              <a:rPr lang="en-US" sz="3200" dirty="0"/>
            </a:br>
            <a:r>
              <a:rPr lang="en-US" sz="3200" dirty="0"/>
              <a:t>The Multi-Ethnic Study of Atherosclerosis</a:t>
            </a:r>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p:txBody>
          <a:bodyPr/>
          <a:lstStyle/>
          <a:p>
            <a:pPr marL="228600" indent="-228600">
              <a:buFont typeface="Arial" panose="020B0604020202020204" pitchFamily="34" charset="0"/>
              <a:buChar char="•"/>
            </a:pPr>
            <a:r>
              <a:rPr lang="en-US" dirty="0"/>
              <a:t>Prospective cohort study initiated in July 2000</a:t>
            </a:r>
          </a:p>
          <a:p>
            <a:pPr marL="228600" indent="-228600">
              <a:buFont typeface="Arial" panose="020B0604020202020204" pitchFamily="34" charset="0"/>
              <a:buChar char="•"/>
            </a:pPr>
            <a:r>
              <a:rPr lang="en-US" dirty="0"/>
              <a:t>All participants were free of any clinical CVD at first examination</a:t>
            </a:r>
          </a:p>
          <a:p>
            <a:pPr marL="228600" indent="-228600">
              <a:buFont typeface="Arial" panose="020B0604020202020204" pitchFamily="34" charset="0"/>
              <a:buChar char="•"/>
            </a:pPr>
            <a:r>
              <a:rPr lang="en-US" dirty="0"/>
              <a:t>6,814 men and women, age 45-84 years at the baseline exam</a:t>
            </a:r>
          </a:p>
          <a:p>
            <a:pPr marL="228600" indent="-228600">
              <a:buFont typeface="Arial" panose="020B0604020202020204" pitchFamily="34" charset="0"/>
              <a:buChar char="•"/>
            </a:pPr>
            <a:r>
              <a:rPr lang="en-US" dirty="0"/>
              <a:t>White (38%), African-American (28%), Hispanic (22%), Chinese-American (12%)</a:t>
            </a:r>
          </a:p>
          <a:p>
            <a:pPr marL="228600" indent="-228600">
              <a:buFont typeface="Arial" panose="020B0604020202020204" pitchFamily="34" charset="0"/>
              <a:buChar char="•"/>
            </a:pPr>
            <a:r>
              <a:rPr lang="en-US" dirty="0"/>
              <a:t>Monitored annually for incident CVD events </a:t>
            </a:r>
          </a:p>
          <a:p>
            <a:pPr marL="228600" indent="-228600">
              <a:buFont typeface="Arial" panose="020B0604020202020204" pitchFamily="34" charset="0"/>
              <a:buChar char="•"/>
            </a:pPr>
            <a:r>
              <a:rPr lang="en-US" dirty="0"/>
              <a:t>13-year follow up data now available</a:t>
            </a:r>
          </a:p>
        </p:txBody>
      </p:sp>
    </p:spTree>
    <p:extLst>
      <p:ext uri="{BB962C8B-B14F-4D97-AF65-F5344CB8AC3E}">
        <p14:creationId xmlns:p14="http://schemas.microsoft.com/office/powerpoint/2010/main" val="33986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DA76CB-6BF9-4266-9E30-9056B60AA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253"/>
            <a:ext cx="9144000" cy="4117571"/>
          </a:xfrm>
          <a:prstGeom prst="rect">
            <a:avLst/>
          </a:prstGeom>
        </p:spPr>
      </p:pic>
      <p:sp>
        <p:nvSpPr>
          <p:cNvPr id="4" name="TextBox 3">
            <a:extLst>
              <a:ext uri="{FF2B5EF4-FFF2-40B4-BE49-F238E27FC236}">
                <a16:creationId xmlns:a16="http://schemas.microsoft.com/office/drawing/2014/main" xmlns="" id="{F65BB669-C8E4-45FF-BFAC-549AF8D45D83}"/>
              </a:ext>
            </a:extLst>
          </p:cNvPr>
          <p:cNvSpPr txBox="1"/>
          <p:nvPr/>
        </p:nvSpPr>
        <p:spPr>
          <a:xfrm>
            <a:off x="2148840" y="144539"/>
            <a:ext cx="4846320" cy="523220"/>
          </a:xfrm>
          <a:prstGeom prst="rect">
            <a:avLst/>
          </a:prstGeom>
          <a:noFill/>
        </p:spPr>
        <p:txBody>
          <a:bodyPr wrap="square" rtlCol="0">
            <a:spAutoFit/>
          </a:bodyPr>
          <a:lstStyle/>
          <a:p>
            <a:pPr algn="ctr"/>
            <a:r>
              <a:rPr lang="en-US" sz="2800" dirty="0">
                <a:latin typeface="+mj-lt"/>
              </a:rPr>
              <a:t>Overview of ML Approach</a:t>
            </a:r>
            <a:endParaRPr lang="en-US" sz="2800" i="1" dirty="0">
              <a:latin typeface="+mj-lt"/>
            </a:endParaRPr>
          </a:p>
        </p:txBody>
      </p:sp>
      <p:sp>
        <p:nvSpPr>
          <p:cNvPr id="2" name="TextBox 1">
            <a:extLst>
              <a:ext uri="{FF2B5EF4-FFF2-40B4-BE49-F238E27FC236}">
                <a16:creationId xmlns:a16="http://schemas.microsoft.com/office/drawing/2014/main" xmlns="" id="{B9D38969-D265-441E-8AA9-ACD82DC42B2D}"/>
              </a:ext>
            </a:extLst>
          </p:cNvPr>
          <p:cNvSpPr txBox="1"/>
          <p:nvPr/>
        </p:nvSpPr>
        <p:spPr>
          <a:xfrm>
            <a:off x="326571" y="1182188"/>
            <a:ext cx="2651760" cy="369332"/>
          </a:xfrm>
          <a:prstGeom prst="rect">
            <a:avLst/>
          </a:prstGeom>
          <a:noFill/>
        </p:spPr>
        <p:txBody>
          <a:bodyPr wrap="square" rtlCol="0">
            <a:spAutoFit/>
          </a:bodyPr>
          <a:lstStyle/>
          <a:p>
            <a:r>
              <a:rPr lang="en-US" dirty="0"/>
              <a:t>Prepare Study Dataset</a:t>
            </a:r>
          </a:p>
        </p:txBody>
      </p:sp>
      <p:sp>
        <p:nvSpPr>
          <p:cNvPr id="5" name="TextBox 4">
            <a:extLst>
              <a:ext uri="{FF2B5EF4-FFF2-40B4-BE49-F238E27FC236}">
                <a16:creationId xmlns:a16="http://schemas.microsoft.com/office/drawing/2014/main" xmlns="" id="{3E7DD184-C9EC-4515-A469-E214070F91CC}"/>
              </a:ext>
            </a:extLst>
          </p:cNvPr>
          <p:cNvSpPr txBox="1"/>
          <p:nvPr/>
        </p:nvSpPr>
        <p:spPr>
          <a:xfrm>
            <a:off x="3855720" y="1182188"/>
            <a:ext cx="2486297" cy="369332"/>
          </a:xfrm>
          <a:prstGeom prst="rect">
            <a:avLst/>
          </a:prstGeom>
          <a:noFill/>
        </p:spPr>
        <p:txBody>
          <a:bodyPr wrap="square" rtlCol="0">
            <a:spAutoFit/>
          </a:bodyPr>
          <a:lstStyle/>
          <a:p>
            <a:r>
              <a:rPr lang="en-US" dirty="0"/>
              <a:t>Apply Machine Learning</a:t>
            </a:r>
          </a:p>
        </p:txBody>
      </p:sp>
      <p:sp>
        <p:nvSpPr>
          <p:cNvPr id="6" name="TextBox 5">
            <a:extLst>
              <a:ext uri="{FF2B5EF4-FFF2-40B4-BE49-F238E27FC236}">
                <a16:creationId xmlns:a16="http://schemas.microsoft.com/office/drawing/2014/main" xmlns="" id="{B5B60A10-36DA-4027-B289-8D275DD699D6}"/>
              </a:ext>
            </a:extLst>
          </p:cNvPr>
          <p:cNvSpPr txBox="1"/>
          <p:nvPr/>
        </p:nvSpPr>
        <p:spPr>
          <a:xfrm>
            <a:off x="6405153" y="1182188"/>
            <a:ext cx="2486297" cy="369332"/>
          </a:xfrm>
          <a:prstGeom prst="rect">
            <a:avLst/>
          </a:prstGeom>
          <a:noFill/>
        </p:spPr>
        <p:txBody>
          <a:bodyPr wrap="square" rtlCol="0">
            <a:spAutoFit/>
          </a:bodyPr>
          <a:lstStyle/>
          <a:p>
            <a:r>
              <a:rPr lang="en-US" dirty="0"/>
              <a:t>Cross-Validation</a:t>
            </a:r>
          </a:p>
        </p:txBody>
      </p:sp>
      <p:sp>
        <p:nvSpPr>
          <p:cNvPr id="7" name="TextBox 6">
            <a:extLst>
              <a:ext uri="{FF2B5EF4-FFF2-40B4-BE49-F238E27FC236}">
                <a16:creationId xmlns:a16="http://schemas.microsoft.com/office/drawing/2014/main" xmlns="" id="{F41BC1D4-6B55-4429-85B4-FB34D751B63C}"/>
              </a:ext>
            </a:extLst>
          </p:cNvPr>
          <p:cNvSpPr txBox="1"/>
          <p:nvPr/>
        </p:nvSpPr>
        <p:spPr>
          <a:xfrm>
            <a:off x="6064704" y="1436221"/>
            <a:ext cx="2486297" cy="369332"/>
          </a:xfrm>
          <a:prstGeom prst="rect">
            <a:avLst/>
          </a:prstGeom>
          <a:noFill/>
        </p:spPr>
        <p:txBody>
          <a:bodyPr wrap="square" rtlCol="0">
            <a:spAutoFit/>
          </a:bodyPr>
          <a:lstStyle/>
          <a:p>
            <a:pPr algn="ctr"/>
            <a:r>
              <a:rPr lang="en-US" dirty="0"/>
              <a:t>10 x</a:t>
            </a:r>
          </a:p>
        </p:txBody>
      </p:sp>
    </p:spTree>
    <p:extLst>
      <p:ext uri="{BB962C8B-B14F-4D97-AF65-F5344CB8AC3E}">
        <p14:creationId xmlns:p14="http://schemas.microsoft.com/office/powerpoint/2010/main" val="80281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65BB669-C8E4-45FF-BFAC-549AF8D45D83}"/>
              </a:ext>
            </a:extLst>
          </p:cNvPr>
          <p:cNvSpPr txBox="1"/>
          <p:nvPr/>
        </p:nvSpPr>
        <p:spPr>
          <a:xfrm>
            <a:off x="2691765" y="144539"/>
            <a:ext cx="3760470" cy="461665"/>
          </a:xfrm>
          <a:prstGeom prst="rect">
            <a:avLst/>
          </a:prstGeom>
          <a:noFill/>
        </p:spPr>
        <p:txBody>
          <a:bodyPr wrap="square" rtlCol="0">
            <a:spAutoFit/>
          </a:bodyPr>
          <a:lstStyle/>
          <a:p>
            <a:pPr algn="ctr"/>
            <a:r>
              <a:rPr lang="en-US" sz="2400" dirty="0"/>
              <a:t>Prepare Study Dataset</a:t>
            </a:r>
          </a:p>
        </p:txBody>
      </p:sp>
      <p:pic>
        <p:nvPicPr>
          <p:cNvPr id="2" name="Picture 1">
            <a:extLst>
              <a:ext uri="{FF2B5EF4-FFF2-40B4-BE49-F238E27FC236}">
                <a16:creationId xmlns:a16="http://schemas.microsoft.com/office/drawing/2014/main" xmlns="" id="{4A68608C-46A3-4A7B-BF5F-4BFF7F29EC48}"/>
              </a:ext>
            </a:extLst>
          </p:cNvPr>
          <p:cNvPicPr>
            <a:picLocks noChangeAspect="1"/>
          </p:cNvPicPr>
          <p:nvPr/>
        </p:nvPicPr>
        <p:blipFill>
          <a:blip r:embed="rId2"/>
          <a:stretch>
            <a:fillRect/>
          </a:stretch>
        </p:blipFill>
        <p:spPr>
          <a:xfrm>
            <a:off x="1443445" y="1027112"/>
            <a:ext cx="6387738" cy="3771808"/>
          </a:xfrm>
          <a:prstGeom prst="rect">
            <a:avLst/>
          </a:prstGeom>
        </p:spPr>
      </p:pic>
      <p:pic>
        <p:nvPicPr>
          <p:cNvPr id="6" name="Picture 5">
            <a:extLst>
              <a:ext uri="{FF2B5EF4-FFF2-40B4-BE49-F238E27FC236}">
                <a16:creationId xmlns:a16="http://schemas.microsoft.com/office/drawing/2014/main" xmlns="" id="{CA7B1A4D-E6C9-42E4-8CA9-E27BDDA70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445" y="4923338"/>
            <a:ext cx="2083526" cy="1360319"/>
          </a:xfrm>
          <a:prstGeom prst="rect">
            <a:avLst/>
          </a:prstGeom>
        </p:spPr>
      </p:pic>
      <p:cxnSp>
        <p:nvCxnSpPr>
          <p:cNvPr id="5" name="Straight Arrow Connector 4">
            <a:extLst>
              <a:ext uri="{FF2B5EF4-FFF2-40B4-BE49-F238E27FC236}">
                <a16:creationId xmlns:a16="http://schemas.microsoft.com/office/drawing/2014/main" xmlns="" id="{616A367D-192E-4EC5-BF74-8915DA6438B1}"/>
              </a:ext>
            </a:extLst>
          </p:cNvPr>
          <p:cNvCxnSpPr/>
          <p:nvPr/>
        </p:nvCxnSpPr>
        <p:spPr>
          <a:xfrm>
            <a:off x="6877591" y="4753202"/>
            <a:ext cx="0" cy="465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FD48529E-C654-4A6A-8228-8C076436690F}"/>
              </a:ext>
            </a:extLst>
          </p:cNvPr>
          <p:cNvSpPr/>
          <p:nvPr/>
        </p:nvSpPr>
        <p:spPr>
          <a:xfrm>
            <a:off x="5865226" y="5401491"/>
            <a:ext cx="2031272" cy="809898"/>
          </a:xfrm>
          <a:prstGeom prst="roundRect">
            <a:avLst/>
          </a:prstGeom>
          <a:ln w="47625" cmpd="dbl"/>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Study Population</a:t>
            </a:r>
          </a:p>
          <a:p>
            <a:pPr algn="ctr"/>
            <a:r>
              <a:rPr lang="en-US" sz="1400" b="1" dirty="0"/>
              <a:t>5,415 subjects</a:t>
            </a:r>
          </a:p>
        </p:txBody>
      </p:sp>
      <p:sp>
        <p:nvSpPr>
          <p:cNvPr id="8" name="TextBox 7">
            <a:extLst>
              <a:ext uri="{FF2B5EF4-FFF2-40B4-BE49-F238E27FC236}">
                <a16:creationId xmlns:a16="http://schemas.microsoft.com/office/drawing/2014/main" xmlns="" id="{74827CF2-0B6E-4FDC-8DC1-BF7351DF4204}"/>
              </a:ext>
            </a:extLst>
          </p:cNvPr>
          <p:cNvSpPr txBox="1"/>
          <p:nvPr/>
        </p:nvSpPr>
        <p:spPr>
          <a:xfrm>
            <a:off x="1743895" y="724988"/>
            <a:ext cx="1352006" cy="338554"/>
          </a:xfrm>
          <a:prstGeom prst="rect">
            <a:avLst/>
          </a:prstGeom>
          <a:noFill/>
        </p:spPr>
        <p:txBody>
          <a:bodyPr wrap="square" rtlCol="0">
            <a:spAutoFit/>
          </a:bodyPr>
          <a:lstStyle/>
          <a:p>
            <a:pPr algn="ctr"/>
            <a:r>
              <a:rPr lang="en-US" sz="1600" b="1" dirty="0"/>
              <a:t>MESA</a:t>
            </a:r>
          </a:p>
        </p:txBody>
      </p:sp>
    </p:spTree>
    <p:extLst>
      <p:ext uri="{BB962C8B-B14F-4D97-AF65-F5344CB8AC3E}">
        <p14:creationId xmlns:p14="http://schemas.microsoft.com/office/powerpoint/2010/main" val="425556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FF2723C-7CAE-4CA6-B52D-24ED7D49FF34}"/>
              </a:ext>
            </a:extLst>
          </p:cNvPr>
          <p:cNvSpPr txBox="1"/>
          <p:nvPr/>
        </p:nvSpPr>
        <p:spPr>
          <a:xfrm>
            <a:off x="108282" y="88176"/>
            <a:ext cx="8927445" cy="461665"/>
          </a:xfrm>
          <a:prstGeom prst="rect">
            <a:avLst/>
          </a:prstGeom>
          <a:noFill/>
        </p:spPr>
        <p:txBody>
          <a:bodyPr wrap="none" rtlCol="0">
            <a:spAutoFit/>
          </a:bodyPr>
          <a:lstStyle/>
          <a:p>
            <a:pPr algn="ctr"/>
            <a:r>
              <a:rPr lang="en-US" sz="2400" dirty="0"/>
              <a:t>Baseline Characteristics of Study Population and CVD Event Subgroups</a:t>
            </a:r>
          </a:p>
        </p:txBody>
      </p:sp>
      <p:graphicFrame>
        <p:nvGraphicFramePr>
          <p:cNvPr id="4" name="Table 3">
            <a:extLst>
              <a:ext uri="{FF2B5EF4-FFF2-40B4-BE49-F238E27FC236}">
                <a16:creationId xmlns:a16="http://schemas.microsoft.com/office/drawing/2014/main" xmlns="" id="{FA93FD07-E46F-4474-BB9B-9D91FB801025}"/>
              </a:ext>
            </a:extLst>
          </p:cNvPr>
          <p:cNvGraphicFramePr>
            <a:graphicFrameLocks noGrp="1"/>
          </p:cNvGraphicFramePr>
          <p:nvPr>
            <p:extLst>
              <p:ext uri="{D42A27DB-BD31-4B8C-83A1-F6EECF244321}">
                <p14:modId xmlns:p14="http://schemas.microsoft.com/office/powerpoint/2010/main" val="3052813306"/>
              </p:ext>
            </p:extLst>
          </p:nvPr>
        </p:nvGraphicFramePr>
        <p:xfrm>
          <a:off x="721571" y="502920"/>
          <a:ext cx="7700858" cy="6150538"/>
        </p:xfrm>
        <a:graphic>
          <a:graphicData uri="http://schemas.openxmlformats.org/drawingml/2006/table">
            <a:tbl>
              <a:tblPr firstRow="1" firstCol="1" bandRow="1"/>
              <a:tblGrid>
                <a:gridCol w="1966264">
                  <a:extLst>
                    <a:ext uri="{9D8B030D-6E8A-4147-A177-3AD203B41FA5}">
                      <a16:colId xmlns:a16="http://schemas.microsoft.com/office/drawing/2014/main" xmlns="" val="3411215653"/>
                    </a:ext>
                  </a:extLst>
                </a:gridCol>
                <a:gridCol w="1484111">
                  <a:extLst>
                    <a:ext uri="{9D8B030D-6E8A-4147-A177-3AD203B41FA5}">
                      <a16:colId xmlns:a16="http://schemas.microsoft.com/office/drawing/2014/main" xmlns="" val="2453469140"/>
                    </a:ext>
                  </a:extLst>
                </a:gridCol>
                <a:gridCol w="1265523">
                  <a:extLst>
                    <a:ext uri="{9D8B030D-6E8A-4147-A177-3AD203B41FA5}">
                      <a16:colId xmlns:a16="http://schemas.microsoft.com/office/drawing/2014/main" xmlns="" val="2483522432"/>
                    </a:ext>
                  </a:extLst>
                </a:gridCol>
                <a:gridCol w="1443323">
                  <a:extLst>
                    <a:ext uri="{9D8B030D-6E8A-4147-A177-3AD203B41FA5}">
                      <a16:colId xmlns:a16="http://schemas.microsoft.com/office/drawing/2014/main" xmlns="" val="4271645796"/>
                    </a:ext>
                  </a:extLst>
                </a:gridCol>
                <a:gridCol w="1541637">
                  <a:extLst>
                    <a:ext uri="{9D8B030D-6E8A-4147-A177-3AD203B41FA5}">
                      <a16:colId xmlns:a16="http://schemas.microsoft.com/office/drawing/2014/main" xmlns="" val="2052473430"/>
                    </a:ext>
                  </a:extLst>
                </a:gridCol>
              </a:tblGrid>
              <a:tr h="483326">
                <a:tc rowSpan="2">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29793" marR="29793" marT="4138" marB="0"/>
                </a:tc>
                <a:tc gridSpan="3">
                  <a:txBody>
                    <a:bodyPr/>
                    <a:lstStyle/>
                    <a:p>
                      <a:pPr marL="0" marR="0" algn="ctr">
                        <a:lnSpc>
                          <a:spcPct val="107000"/>
                        </a:lnSpc>
                        <a:spcBef>
                          <a:spcPts val="0"/>
                        </a:spcBef>
                        <a:spcAft>
                          <a:spcPts val="800"/>
                        </a:spcAft>
                      </a:pPr>
                      <a:r>
                        <a:rPr lang="en-US" sz="1000" b="1" dirty="0">
                          <a:effectLst/>
                        </a:rPr>
                        <a:t>Non-Statin Users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000" b="1">
                          <a:effectLst/>
                        </a:rPr>
                        <a:t>Statin Users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373536"/>
                  </a:ext>
                </a:extLst>
              </a:tr>
              <a:tr h="554891">
                <a:tc vMerge="1">
                  <a:txBody>
                    <a:bodyPr/>
                    <a:lstStyle/>
                    <a:p>
                      <a:endParaRPr lang="en-US"/>
                    </a:p>
                  </a:txBody>
                  <a:tcPr/>
                </a:tc>
                <a:tc>
                  <a:txBody>
                    <a:bodyPr/>
                    <a:lstStyle/>
                    <a:p>
                      <a:pPr marL="0" marR="0" algn="ctr">
                        <a:lnSpc>
                          <a:spcPct val="107000"/>
                        </a:lnSpc>
                        <a:spcBef>
                          <a:spcPts val="0"/>
                        </a:spcBef>
                        <a:spcAft>
                          <a:spcPts val="0"/>
                        </a:spcAft>
                      </a:pPr>
                      <a:r>
                        <a:rPr lang="en-US" sz="1000" b="1" dirty="0">
                          <a:effectLst/>
                        </a:rPr>
                        <a:t>All Study Population</a:t>
                      </a:r>
                    </a:p>
                    <a:p>
                      <a:pPr marL="0" marR="0" algn="ctr">
                        <a:lnSpc>
                          <a:spcPct val="107000"/>
                        </a:lnSpc>
                        <a:spcBef>
                          <a:spcPts val="0"/>
                        </a:spcBef>
                        <a:spcAft>
                          <a:spcPts val="0"/>
                        </a:spcAft>
                      </a:pPr>
                      <a:r>
                        <a:rPr lang="en-US" sz="1000" b="1" dirty="0">
                          <a:effectLst/>
                        </a:rPr>
                        <a:t>(N = 5,415)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defTabSz="685800" rtl="0" eaLnBrk="1" latinLnBrk="0" hangingPunct="1">
                        <a:lnSpc>
                          <a:spcPct val="107000"/>
                        </a:lnSpc>
                        <a:spcBef>
                          <a:spcPts val="0"/>
                        </a:spcBef>
                        <a:spcAft>
                          <a:spcPts val="0"/>
                        </a:spcAft>
                      </a:pPr>
                      <a:r>
                        <a:rPr lang="en-US" sz="1000" b="1" kern="1200" dirty="0">
                          <a:effectLst/>
                        </a:rPr>
                        <a:t>Hard CVD</a:t>
                      </a:r>
                    </a:p>
                    <a:p>
                      <a:pPr marL="0" marR="0" algn="ctr" defTabSz="685800" rtl="0" eaLnBrk="1" latinLnBrk="0" hangingPunct="1">
                        <a:lnSpc>
                          <a:spcPct val="107000"/>
                        </a:lnSpc>
                        <a:spcBef>
                          <a:spcPts val="0"/>
                        </a:spcBef>
                        <a:spcAft>
                          <a:spcPts val="0"/>
                        </a:spcAft>
                      </a:pPr>
                      <a:r>
                        <a:rPr lang="en-US" sz="1000" b="1" kern="1200" dirty="0">
                          <a:effectLst/>
                        </a:rPr>
                        <a:t>(N = 381)</a:t>
                      </a:r>
                      <a:endPar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793" marR="29793" marT="4138" marB="0" anchor="ctr"/>
                </a:tc>
                <a:tc>
                  <a:txBody>
                    <a:bodyPr/>
                    <a:lstStyle/>
                    <a:p>
                      <a:pPr marL="0" marR="0" algn="ctr" defTabSz="685800" rtl="0" eaLnBrk="1" latinLnBrk="0" hangingPunct="1">
                        <a:lnSpc>
                          <a:spcPct val="107000"/>
                        </a:lnSpc>
                        <a:spcBef>
                          <a:spcPts val="0"/>
                        </a:spcBef>
                        <a:spcAft>
                          <a:spcPts val="0"/>
                        </a:spcAft>
                      </a:pPr>
                      <a:r>
                        <a:rPr lang="en-US" sz="1000" b="1" kern="1200">
                          <a:effectLst/>
                        </a:rPr>
                        <a:t>All CVD</a:t>
                      </a:r>
                    </a:p>
                    <a:p>
                      <a:pPr marL="0" marR="0" algn="ctr" defTabSz="685800" rtl="0" eaLnBrk="1" latinLnBrk="0" hangingPunct="1">
                        <a:lnSpc>
                          <a:spcPct val="107000"/>
                        </a:lnSpc>
                        <a:spcBef>
                          <a:spcPts val="0"/>
                        </a:spcBef>
                        <a:spcAft>
                          <a:spcPts val="0"/>
                        </a:spcAft>
                      </a:pPr>
                      <a:r>
                        <a:rPr lang="en-US" sz="1000" b="1" kern="1200">
                          <a:effectLst/>
                        </a:rPr>
                        <a:t>(N = 775)</a:t>
                      </a:r>
                      <a:endParaRPr lang="en-US" sz="1000" b="1"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793" marR="29793" marT="4138" marB="0" anchor="ctr"/>
                </a:tc>
                <a:tc>
                  <a:txBody>
                    <a:bodyPr/>
                    <a:lstStyle/>
                    <a:p>
                      <a:pPr marL="0" marR="0" algn="ctr" defTabSz="685800" rtl="0" eaLnBrk="1" latinLnBrk="0" hangingPunct="1">
                        <a:lnSpc>
                          <a:spcPct val="107000"/>
                        </a:lnSpc>
                        <a:spcBef>
                          <a:spcPts val="0"/>
                        </a:spcBef>
                        <a:spcAft>
                          <a:spcPts val="0"/>
                        </a:spcAft>
                      </a:pPr>
                      <a:r>
                        <a:rPr lang="en-US" sz="1000" b="1" kern="1200" dirty="0">
                          <a:effectLst/>
                        </a:rPr>
                        <a:t>Lipid Lowering</a:t>
                      </a:r>
                    </a:p>
                    <a:p>
                      <a:pPr marL="0" marR="0" algn="ctr" defTabSz="685800" rtl="0" eaLnBrk="1" latinLnBrk="0" hangingPunct="1">
                        <a:lnSpc>
                          <a:spcPct val="107000"/>
                        </a:lnSpc>
                        <a:spcBef>
                          <a:spcPts val="0"/>
                        </a:spcBef>
                        <a:spcAft>
                          <a:spcPts val="0"/>
                        </a:spcAft>
                      </a:pPr>
                      <a:r>
                        <a:rPr lang="en-US" sz="1000" b="1" kern="1200" dirty="0">
                          <a:effectLst/>
                        </a:rPr>
                        <a:t>Medication</a:t>
                      </a:r>
                    </a:p>
                    <a:p>
                      <a:pPr marL="0" marR="0" algn="ctr" defTabSz="685800" rtl="0" eaLnBrk="1" latinLnBrk="0" hangingPunct="1">
                        <a:lnSpc>
                          <a:spcPct val="107000"/>
                        </a:lnSpc>
                        <a:spcBef>
                          <a:spcPts val="0"/>
                        </a:spcBef>
                        <a:spcAft>
                          <a:spcPts val="0"/>
                        </a:spcAft>
                      </a:pPr>
                      <a:r>
                        <a:rPr lang="en-US" sz="1000" b="1" kern="1200" dirty="0">
                          <a:effectLst/>
                        </a:rPr>
                        <a:t>(N = 1,044)</a:t>
                      </a:r>
                      <a:endParaRPr lang="en-US" sz="1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793" marR="29793" marT="4138" marB="0" anchor="ctr"/>
                </a:tc>
                <a:extLst>
                  <a:ext uri="{0D108BD9-81ED-4DB2-BD59-A6C34878D82A}">
                    <a16:rowId xmlns:a16="http://schemas.microsoft.com/office/drawing/2014/main" xmlns="" val="3320490144"/>
                  </a:ext>
                </a:extLst>
              </a:tr>
              <a:tr h="249518">
                <a:tc>
                  <a:txBody>
                    <a:bodyPr/>
                    <a:lstStyle/>
                    <a:p>
                      <a:pPr marL="0" marR="0">
                        <a:lnSpc>
                          <a:spcPct val="107000"/>
                        </a:lnSpc>
                        <a:spcBef>
                          <a:spcPts val="0"/>
                        </a:spcBef>
                        <a:spcAft>
                          <a:spcPts val="800"/>
                        </a:spcAft>
                      </a:pPr>
                      <a:r>
                        <a:rPr lang="en-US" sz="1000" b="1" dirty="0">
                          <a:effectLst/>
                        </a:rPr>
                        <a:t>Age, 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60.6 ± 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65.5 ± 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65.5 ± 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65.0 ± 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4118224187"/>
                  </a:ext>
                </a:extLst>
              </a:tr>
              <a:tr h="249518">
                <a:tc>
                  <a:txBody>
                    <a:bodyPr/>
                    <a:lstStyle/>
                    <a:p>
                      <a:pPr marL="0" marR="0">
                        <a:lnSpc>
                          <a:spcPct val="107000"/>
                        </a:lnSpc>
                        <a:spcBef>
                          <a:spcPts val="0"/>
                        </a:spcBef>
                        <a:spcAft>
                          <a:spcPts val="800"/>
                        </a:spcAft>
                      </a:pPr>
                      <a:r>
                        <a:rPr lang="en-US" sz="1000" b="1" dirty="0">
                          <a:effectLst/>
                        </a:rPr>
                        <a:t>Male,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2,563 (47.3%)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222 (58.3%)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477 (61.6%)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497 (47.6%)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380025835"/>
                  </a:ext>
                </a:extLst>
              </a:tr>
              <a:tr h="249518">
                <a:tc>
                  <a:txBody>
                    <a:bodyPr/>
                    <a:lstStyle/>
                    <a:p>
                      <a:pPr marL="0" marR="0">
                        <a:lnSpc>
                          <a:spcPct val="107000"/>
                        </a:lnSpc>
                        <a:spcBef>
                          <a:spcPts val="0"/>
                        </a:spcBef>
                        <a:spcAft>
                          <a:spcPts val="800"/>
                        </a:spcAft>
                      </a:pPr>
                      <a:r>
                        <a:rPr lang="en-US" sz="1000" b="1" dirty="0">
                          <a:effectLst/>
                        </a:rPr>
                        <a:t>Female,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2,852 (52.7%)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159 (41.7%)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298 (38.5%)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547 (52.4%)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1887217269"/>
                  </a:ext>
                </a:extLst>
              </a:tr>
              <a:tr h="249518">
                <a:tc>
                  <a:txBody>
                    <a:bodyPr/>
                    <a:lstStyle/>
                    <a:p>
                      <a:pPr marL="0" marR="0">
                        <a:lnSpc>
                          <a:spcPct val="107000"/>
                        </a:lnSpc>
                        <a:spcBef>
                          <a:spcPts val="0"/>
                        </a:spcBef>
                        <a:spcAft>
                          <a:spcPts val="800"/>
                        </a:spcAft>
                      </a:pPr>
                      <a:r>
                        <a:rPr lang="en-US" sz="1000" b="1" dirty="0">
                          <a:effectLst/>
                        </a:rPr>
                        <a:t>Ethnicity,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2597506515"/>
                  </a:ext>
                </a:extLst>
              </a:tr>
              <a:tr h="249518">
                <a:tc>
                  <a:txBody>
                    <a:bodyPr/>
                    <a:lstStyle/>
                    <a:p>
                      <a:pPr marL="0" marR="0">
                        <a:lnSpc>
                          <a:spcPct val="107000"/>
                        </a:lnSpc>
                        <a:spcBef>
                          <a:spcPts val="0"/>
                        </a:spcBef>
                        <a:spcAft>
                          <a:spcPts val="800"/>
                        </a:spcAft>
                      </a:pPr>
                      <a:r>
                        <a:rPr lang="en-US" sz="1000" b="1" dirty="0">
                          <a:effectLst/>
                        </a:rPr>
                        <a:t>     White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2,028 (37.5%)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145 (38.0%)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322 (41.5%)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456 (43.7%)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2107619515"/>
                  </a:ext>
                </a:extLst>
              </a:tr>
              <a:tr h="249518">
                <a:tc>
                  <a:txBody>
                    <a:bodyPr/>
                    <a:lstStyle/>
                    <a:p>
                      <a:pPr marL="0" marR="0">
                        <a:lnSpc>
                          <a:spcPct val="107000"/>
                        </a:lnSpc>
                        <a:spcBef>
                          <a:spcPts val="0"/>
                        </a:spcBef>
                        <a:spcAft>
                          <a:spcPts val="800"/>
                        </a:spcAft>
                      </a:pPr>
                      <a:r>
                        <a:rPr lang="en-US" sz="1000" b="1" dirty="0">
                          <a:effectLst/>
                        </a:rPr>
                        <a:t>     Asian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663 (12.2%)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27 (7.1%)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52 (6.7%)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104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990284338"/>
                  </a:ext>
                </a:extLst>
              </a:tr>
              <a:tr h="249518">
                <a:tc>
                  <a:txBody>
                    <a:bodyPr/>
                    <a:lstStyle/>
                    <a:p>
                      <a:pPr marL="153035" marR="0">
                        <a:lnSpc>
                          <a:spcPct val="107000"/>
                        </a:lnSpc>
                        <a:spcBef>
                          <a:spcPts val="0"/>
                        </a:spcBef>
                        <a:spcAft>
                          <a:spcPts val="800"/>
                        </a:spcAft>
                      </a:pPr>
                      <a:r>
                        <a:rPr lang="en-US" sz="1000" b="1" dirty="0">
                          <a:effectLst/>
                        </a:rPr>
                        <a:t>African American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1,484 (27.4%)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107 (28.1%)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223 (28.8%)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296 (28.3%)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99376560"/>
                  </a:ext>
                </a:extLst>
              </a:tr>
              <a:tr h="249518">
                <a:tc>
                  <a:txBody>
                    <a:bodyPr/>
                    <a:lstStyle/>
                    <a:p>
                      <a:pPr marL="0" marR="0">
                        <a:lnSpc>
                          <a:spcPct val="107000"/>
                        </a:lnSpc>
                        <a:spcBef>
                          <a:spcPts val="0"/>
                        </a:spcBef>
                        <a:spcAft>
                          <a:spcPts val="800"/>
                        </a:spcAft>
                      </a:pPr>
                      <a:r>
                        <a:rPr lang="en-US" sz="1000" b="1" dirty="0">
                          <a:effectLst/>
                        </a:rPr>
                        <a:t>     Hispanic</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1,240 (22.9%)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102 (26.8%)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178 (23.0%)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188 (18.0%)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251149573"/>
                  </a:ext>
                </a:extLst>
              </a:tr>
              <a:tr h="249518">
                <a:tc>
                  <a:txBody>
                    <a:bodyPr/>
                    <a:lstStyle/>
                    <a:p>
                      <a:pPr marL="0" marR="0">
                        <a:lnSpc>
                          <a:spcPct val="107000"/>
                        </a:lnSpc>
                        <a:spcBef>
                          <a:spcPts val="0"/>
                        </a:spcBef>
                        <a:spcAft>
                          <a:spcPts val="800"/>
                        </a:spcAft>
                      </a:pPr>
                      <a:r>
                        <a:rPr lang="en-US" sz="1000" b="1" dirty="0">
                          <a:effectLst/>
                        </a:rPr>
                        <a:t>Total Cholesterol, mg/dL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196.6 ± 35.5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197.6 ± 33.8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195.9 ± 36.1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182.9 ± 35.3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544194041"/>
                  </a:ext>
                </a:extLst>
              </a:tr>
              <a:tr h="249518">
                <a:tc>
                  <a:txBody>
                    <a:bodyPr/>
                    <a:lstStyle/>
                    <a:p>
                      <a:pPr marL="0" marR="0">
                        <a:lnSpc>
                          <a:spcPct val="107000"/>
                        </a:lnSpc>
                        <a:spcBef>
                          <a:spcPts val="0"/>
                        </a:spcBef>
                        <a:spcAft>
                          <a:spcPts val="800"/>
                        </a:spcAft>
                      </a:pPr>
                      <a:r>
                        <a:rPr lang="en-US" sz="1000" b="1" dirty="0">
                          <a:effectLst/>
                        </a:rPr>
                        <a:t>HDL Cholesterol, mg/dL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51.0 ± 14.9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47.7 ± 14.0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47.8 ± 13.7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50.3 ± 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1062722103"/>
                  </a:ext>
                </a:extLst>
              </a:tr>
              <a:tr h="249518">
                <a:tc>
                  <a:txBody>
                    <a:bodyPr/>
                    <a:lstStyle/>
                    <a:p>
                      <a:pPr marL="0" marR="0">
                        <a:lnSpc>
                          <a:spcPct val="107000"/>
                        </a:lnSpc>
                        <a:spcBef>
                          <a:spcPts val="0"/>
                        </a:spcBef>
                        <a:spcAft>
                          <a:spcPts val="800"/>
                        </a:spcAft>
                      </a:pPr>
                      <a:r>
                        <a:rPr lang="en-US" sz="1000" b="1" dirty="0">
                          <a:effectLst/>
                        </a:rPr>
                        <a:t>Systolic Blood Pressure, mm Hg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125.3 ± 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135.7 ± 22.2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134.5 ± 21.9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129.2 ± 21.5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897770982"/>
                  </a:ext>
                </a:extLst>
              </a:tr>
              <a:tr h="249518">
                <a:tc>
                  <a:txBody>
                    <a:bodyPr/>
                    <a:lstStyle/>
                    <a:p>
                      <a:pPr marL="0" marR="0">
                        <a:lnSpc>
                          <a:spcPct val="107000"/>
                        </a:lnSpc>
                        <a:spcBef>
                          <a:spcPts val="0"/>
                        </a:spcBef>
                        <a:spcAft>
                          <a:spcPts val="800"/>
                        </a:spcAft>
                      </a:pPr>
                      <a:r>
                        <a:rPr lang="en-US" sz="1000" b="1" dirty="0">
                          <a:effectLst/>
                        </a:rPr>
                        <a:t>Hypertension,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1,724 (31.8%)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173 (45.4%)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364 (47.0%)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627 (60.1%)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494210334"/>
                  </a:ext>
                </a:extLst>
              </a:tr>
              <a:tr h="249518">
                <a:tc>
                  <a:txBody>
                    <a:bodyPr/>
                    <a:lstStyle/>
                    <a:p>
                      <a:pPr marL="0" marR="0">
                        <a:lnSpc>
                          <a:spcPct val="107000"/>
                        </a:lnSpc>
                        <a:spcBef>
                          <a:spcPts val="0"/>
                        </a:spcBef>
                        <a:spcAft>
                          <a:spcPts val="800"/>
                        </a:spcAft>
                      </a:pPr>
                      <a:r>
                        <a:rPr lang="en-US" sz="1000" b="1" dirty="0">
                          <a:effectLst/>
                        </a:rPr>
                        <a:t>Diabetes,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505 (9.3%)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69 (8.1%)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147 (19.0%)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224 (21.5%)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4279667975"/>
                  </a:ext>
                </a:extLst>
              </a:tr>
              <a:tr h="249518">
                <a:tc>
                  <a:txBody>
                    <a:bodyPr/>
                    <a:lstStyle/>
                    <a:p>
                      <a:pPr marL="0" marR="0">
                        <a:lnSpc>
                          <a:spcPct val="107000"/>
                        </a:lnSpc>
                        <a:spcBef>
                          <a:spcPts val="0"/>
                        </a:spcBef>
                        <a:spcAft>
                          <a:spcPts val="800"/>
                        </a:spcAft>
                      </a:pPr>
                      <a:r>
                        <a:rPr lang="en-US" sz="1000" b="1" dirty="0">
                          <a:effectLst/>
                        </a:rPr>
                        <a:t>Smoking, 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29793" marR="29793" marT="4138" marB="0"/>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743049271"/>
                  </a:ext>
                </a:extLst>
              </a:tr>
              <a:tr h="249518">
                <a:tc>
                  <a:txBody>
                    <a:bodyPr/>
                    <a:lstStyle/>
                    <a:p>
                      <a:pPr marL="153035" marR="0">
                        <a:lnSpc>
                          <a:spcPct val="107000"/>
                        </a:lnSpc>
                        <a:spcBef>
                          <a:spcPts val="0"/>
                        </a:spcBef>
                        <a:spcAft>
                          <a:spcPts val="800"/>
                        </a:spcAft>
                      </a:pPr>
                      <a:r>
                        <a:rPr lang="en-US" sz="1000" b="1" dirty="0">
                          <a:effectLst/>
                        </a:rPr>
                        <a:t>Current Smoking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765 (14.1%)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79 (20.7%)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145 (18.7%)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104 (10.0%)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898543859"/>
                  </a:ext>
                </a:extLst>
              </a:tr>
              <a:tr h="249518">
                <a:tc>
                  <a:txBody>
                    <a:bodyPr/>
                    <a:lstStyle/>
                    <a:p>
                      <a:pPr marL="0" marR="0">
                        <a:lnSpc>
                          <a:spcPct val="107000"/>
                        </a:lnSpc>
                        <a:spcBef>
                          <a:spcPts val="0"/>
                        </a:spcBef>
                        <a:spcAft>
                          <a:spcPts val="800"/>
                        </a:spcAft>
                      </a:pPr>
                      <a:r>
                        <a:rPr lang="en-US" sz="1000" b="1" dirty="0">
                          <a:effectLst/>
                        </a:rPr>
                        <a:t>     Prior Smoking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1,938 (35.8%)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134 (35.2%)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314 (40.5%)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427 (40.9%)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022382778"/>
                  </a:ext>
                </a:extLst>
              </a:tr>
              <a:tr h="249518">
                <a:tc>
                  <a:txBody>
                    <a:bodyPr/>
                    <a:lstStyle/>
                    <a:p>
                      <a:pPr marL="0" marR="0">
                        <a:lnSpc>
                          <a:spcPct val="107000"/>
                        </a:lnSpc>
                        <a:spcBef>
                          <a:spcPts val="0"/>
                        </a:spcBef>
                        <a:spcAft>
                          <a:spcPts val="800"/>
                        </a:spcAft>
                      </a:pPr>
                      <a:r>
                        <a:rPr lang="en-US" sz="1000" b="1" dirty="0">
                          <a:effectLst/>
                        </a:rPr>
                        <a:t>     Never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2,712 (50.1%)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168 (44.1%)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316 (40.8%)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513 (49.1%)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1435795890"/>
                  </a:ext>
                </a:extLst>
              </a:tr>
              <a:tr h="249518">
                <a:tc>
                  <a:txBody>
                    <a:bodyPr/>
                    <a:lstStyle/>
                    <a:p>
                      <a:pPr marL="0" marR="0">
                        <a:lnSpc>
                          <a:spcPct val="107000"/>
                        </a:lnSpc>
                        <a:spcBef>
                          <a:spcPts val="0"/>
                        </a:spcBef>
                        <a:spcAft>
                          <a:spcPts val="800"/>
                        </a:spcAft>
                      </a:pPr>
                      <a:r>
                        <a:rPr lang="en-US" sz="1000" b="1" dirty="0">
                          <a:effectLst/>
                        </a:rPr>
                        <a:t>*Family History Heart Attack, n%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nchor="ctr"/>
                </a:tc>
                <a:tc>
                  <a:txBody>
                    <a:bodyPr/>
                    <a:lstStyle/>
                    <a:p>
                      <a:pPr marL="0" marR="0" algn="ctr">
                        <a:lnSpc>
                          <a:spcPct val="107000"/>
                        </a:lnSpc>
                        <a:spcBef>
                          <a:spcPts val="0"/>
                        </a:spcBef>
                        <a:spcAft>
                          <a:spcPts val="800"/>
                        </a:spcAft>
                      </a:pPr>
                      <a:r>
                        <a:rPr lang="en-US" sz="1000">
                          <a:effectLst/>
                        </a:rPr>
                        <a:t>2,082 (38.5%)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184 (48.3%)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370 (47.7%)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511 (48.9%)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3303271450"/>
                  </a:ext>
                </a:extLst>
              </a:tr>
              <a:tr h="371479">
                <a:tc>
                  <a:txBody>
                    <a:bodyPr/>
                    <a:lstStyle/>
                    <a:p>
                      <a:pPr marL="0" marR="0">
                        <a:lnSpc>
                          <a:spcPct val="107000"/>
                        </a:lnSpc>
                        <a:spcBef>
                          <a:spcPts val="0"/>
                        </a:spcBef>
                        <a:spcAft>
                          <a:spcPts val="800"/>
                        </a:spcAft>
                      </a:pPr>
                      <a:r>
                        <a:rPr lang="en-US" sz="1000" b="1" dirty="0">
                          <a:effectLst/>
                        </a:rPr>
                        <a:t>*Coronary Artery Calcification, Agatston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118.1 ± 370.0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a:effectLst/>
                        </a:rPr>
                        <a:t>284.8 ± 557.3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dirty="0">
                          <a:effectLst/>
                        </a:rPr>
                        <a:t>355.4 ± 713.2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a:effectLst/>
                        </a:rPr>
                        <a:t>246.0 ±556.3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4006581146"/>
                  </a:ext>
                </a:extLst>
              </a:tr>
              <a:tr h="249518">
                <a:tc>
                  <a:txBody>
                    <a:bodyPr/>
                    <a:lstStyle/>
                    <a:p>
                      <a:pPr marL="0" marR="0">
                        <a:lnSpc>
                          <a:spcPct val="107000"/>
                        </a:lnSpc>
                        <a:spcBef>
                          <a:spcPts val="0"/>
                        </a:spcBef>
                        <a:spcAft>
                          <a:spcPts val="800"/>
                        </a:spcAft>
                      </a:pPr>
                      <a:r>
                        <a:rPr lang="en-US" sz="1000" b="1" dirty="0">
                          <a:effectLst/>
                        </a:rPr>
                        <a:t>*hsCRP, mg/L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dirty="0">
                          <a:effectLst/>
                        </a:rPr>
                        <a:t>3.9 ± 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000" dirty="0">
                          <a:effectLst/>
                        </a:rPr>
                        <a:t>4.4 ± 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dirty="0">
                          <a:effectLst/>
                        </a:rPr>
                        <a:t>4.6 ± 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tc>
                  <a:txBody>
                    <a:bodyPr/>
                    <a:lstStyle/>
                    <a:p>
                      <a:pPr marL="0" marR="0" algn="ctr">
                        <a:lnSpc>
                          <a:spcPct val="107000"/>
                        </a:lnSpc>
                        <a:spcBef>
                          <a:spcPts val="0"/>
                        </a:spcBef>
                        <a:spcAft>
                          <a:spcPts val="800"/>
                        </a:spcAft>
                      </a:pPr>
                      <a:r>
                        <a:rPr lang="en-US" sz="1000" dirty="0">
                          <a:effectLst/>
                        </a:rPr>
                        <a:t>3.3 ± 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793" marR="29793" marT="4138" marB="0"/>
                </a:tc>
                <a:extLst>
                  <a:ext uri="{0D108BD9-81ED-4DB2-BD59-A6C34878D82A}">
                    <a16:rowId xmlns:a16="http://schemas.microsoft.com/office/drawing/2014/main" xmlns="" val="4107871547"/>
                  </a:ext>
                </a:extLst>
              </a:tr>
            </a:tbl>
          </a:graphicData>
        </a:graphic>
      </p:graphicFrame>
    </p:spTree>
    <p:extLst>
      <p:ext uri="{BB962C8B-B14F-4D97-AF65-F5344CB8AC3E}">
        <p14:creationId xmlns:p14="http://schemas.microsoft.com/office/powerpoint/2010/main" val="184641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a:xfrm>
            <a:off x="628650" y="365127"/>
            <a:ext cx="7886700" cy="797468"/>
          </a:xfrm>
        </p:spPr>
        <p:txBody>
          <a:bodyPr/>
          <a:lstStyle/>
          <a:p>
            <a:r>
              <a:rPr lang="en-US" dirty="0"/>
              <a:t>Support Vector Machines (SVM)</a:t>
            </a:r>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a:xfrm>
            <a:off x="818059" y="1812558"/>
            <a:ext cx="7886700" cy="4351338"/>
          </a:xfrm>
        </p:spPr>
        <p:txBody>
          <a:bodyPr/>
          <a:lstStyle/>
          <a:p>
            <a:r>
              <a:rPr lang="en-US" dirty="0"/>
              <a:t>Powerful ML algorithm for binary classification problems</a:t>
            </a:r>
          </a:p>
          <a:p>
            <a:r>
              <a:rPr lang="en-US" dirty="0"/>
              <a:t>Given a training set of examples belonging to two classes </a:t>
            </a:r>
            <a:r>
              <a:rPr lang="en-US" dirty="0">
                <a:sym typeface="Wingdings" panose="05000000000000000000" pitchFamily="2" charset="2"/>
              </a:rPr>
              <a:t> finds the optimal (maximum margin) hyperplane that separates the input data</a:t>
            </a:r>
            <a:endParaRPr lang="en-US" dirty="0"/>
          </a:p>
        </p:txBody>
      </p:sp>
      <p:pic>
        <p:nvPicPr>
          <p:cNvPr id="4" name="Picture 3">
            <a:extLst>
              <a:ext uri="{FF2B5EF4-FFF2-40B4-BE49-F238E27FC236}">
                <a16:creationId xmlns:a16="http://schemas.microsoft.com/office/drawing/2014/main" xmlns="" id="{F6F23381-8D3E-4C2C-952E-54017C432562}"/>
              </a:ext>
            </a:extLst>
          </p:cNvPr>
          <p:cNvPicPr>
            <a:picLocks noChangeAspect="1"/>
          </p:cNvPicPr>
          <p:nvPr/>
        </p:nvPicPr>
        <p:blipFill>
          <a:blip r:embed="rId2"/>
          <a:stretch>
            <a:fillRect/>
          </a:stretch>
        </p:blipFill>
        <p:spPr>
          <a:xfrm>
            <a:off x="665394" y="2913023"/>
            <a:ext cx="4235311" cy="3383938"/>
          </a:xfrm>
          <a:prstGeom prst="rect">
            <a:avLst/>
          </a:prstGeom>
        </p:spPr>
      </p:pic>
      <p:pic>
        <p:nvPicPr>
          <p:cNvPr id="6" name="Picture 5">
            <a:extLst>
              <a:ext uri="{FF2B5EF4-FFF2-40B4-BE49-F238E27FC236}">
                <a16:creationId xmlns:a16="http://schemas.microsoft.com/office/drawing/2014/main" xmlns="" id="{FD11715B-6BB5-4FF8-A957-D22112840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967" y="2847326"/>
            <a:ext cx="3869056" cy="3266750"/>
          </a:xfrm>
          <a:prstGeom prst="rect">
            <a:avLst/>
          </a:prstGeom>
        </p:spPr>
      </p:pic>
    </p:spTree>
    <p:extLst>
      <p:ext uri="{BB962C8B-B14F-4D97-AF65-F5344CB8AC3E}">
        <p14:creationId xmlns:p14="http://schemas.microsoft.com/office/powerpoint/2010/main" val="30169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49B1F2-A7E6-4FED-802B-C7B2E04E138B}"/>
              </a:ext>
            </a:extLst>
          </p:cNvPr>
          <p:cNvSpPr txBox="1"/>
          <p:nvPr/>
        </p:nvSpPr>
        <p:spPr>
          <a:xfrm>
            <a:off x="361348" y="346649"/>
            <a:ext cx="4628991" cy="461665"/>
          </a:xfrm>
          <a:prstGeom prst="rect">
            <a:avLst/>
          </a:prstGeom>
          <a:noFill/>
        </p:spPr>
        <p:txBody>
          <a:bodyPr wrap="square" rtlCol="0">
            <a:spAutoFit/>
          </a:bodyPr>
          <a:lstStyle/>
          <a:p>
            <a:r>
              <a:rPr lang="en-US" sz="2400" dirty="0">
                <a:latin typeface="+mj-lt"/>
              </a:rPr>
              <a:t>Support Vector Machine - SVM</a:t>
            </a:r>
          </a:p>
        </p:txBody>
      </p:sp>
      <p:sp>
        <p:nvSpPr>
          <p:cNvPr id="4" name="TextBox 3">
            <a:extLst>
              <a:ext uri="{FF2B5EF4-FFF2-40B4-BE49-F238E27FC236}">
                <a16:creationId xmlns:a16="http://schemas.microsoft.com/office/drawing/2014/main" xmlns="" id="{15015837-2BA8-4D79-8C64-A56AC86C2AC6}"/>
              </a:ext>
            </a:extLst>
          </p:cNvPr>
          <p:cNvSpPr txBox="1"/>
          <p:nvPr/>
        </p:nvSpPr>
        <p:spPr>
          <a:xfrm>
            <a:off x="405945" y="844817"/>
            <a:ext cx="353187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Binary Classification</a:t>
            </a:r>
          </a:p>
          <a:p>
            <a:pPr marL="285750" indent="-285750">
              <a:buFont typeface="Arial" panose="020B0604020202020204" pitchFamily="34" charset="0"/>
              <a:buChar char="•"/>
            </a:pPr>
            <a:r>
              <a:rPr lang="en-US" dirty="0"/>
              <a:t>Features</a:t>
            </a:r>
          </a:p>
          <a:p>
            <a:pPr marL="285750" indent="-285750">
              <a:buFont typeface="Arial" panose="020B0604020202020204" pitchFamily="34" charset="0"/>
              <a:buChar char="•"/>
            </a:pPr>
            <a:r>
              <a:rPr lang="en-US" dirty="0"/>
              <a:t>Optimization – maximize margin</a:t>
            </a:r>
          </a:p>
        </p:txBody>
      </p:sp>
      <p:pic>
        <p:nvPicPr>
          <p:cNvPr id="6" name="Picture 5">
            <a:extLst>
              <a:ext uri="{FF2B5EF4-FFF2-40B4-BE49-F238E27FC236}">
                <a16:creationId xmlns:a16="http://schemas.microsoft.com/office/drawing/2014/main" xmlns="" id="{75028182-BF9A-4ADC-8AD3-2AE1D2FE2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028" y="6531"/>
            <a:ext cx="4119213" cy="3092638"/>
          </a:xfrm>
          <a:prstGeom prst="rect">
            <a:avLst/>
          </a:prstGeom>
        </p:spPr>
      </p:pic>
      <p:pic>
        <p:nvPicPr>
          <p:cNvPr id="1026" name="Picture 2" descr="svm_3d_cropped">
            <a:extLst>
              <a:ext uri="{FF2B5EF4-FFF2-40B4-BE49-F238E27FC236}">
                <a16:creationId xmlns:a16="http://schemas.microsoft.com/office/drawing/2014/main" xmlns="" id="{5EFD072B-8559-4F5F-9105-C5D8DF02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8592" y="2924097"/>
            <a:ext cx="5989327" cy="327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0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8A3F-C1AA-449A-9126-9030319C81A2}"/>
              </a:ext>
            </a:extLst>
          </p:cNvPr>
          <p:cNvSpPr>
            <a:spLocks noGrp="1"/>
          </p:cNvSpPr>
          <p:nvPr>
            <p:ph type="title"/>
          </p:nvPr>
        </p:nvSpPr>
        <p:spPr/>
        <p:txBody>
          <a:bodyPr anchor="ctr" anchorCtr="0">
            <a:normAutofit/>
          </a:bodyPr>
          <a:lstStyle/>
          <a:p>
            <a:r>
              <a:rPr lang="en-US" sz="3600" dirty="0"/>
              <a:t>NEATER</a:t>
            </a:r>
            <a:r>
              <a:rPr lang="en-US" dirty="0"/>
              <a:t/>
            </a:r>
            <a:br>
              <a:rPr lang="en-US" dirty="0"/>
            </a:br>
            <a:r>
              <a:rPr lang="en-US" sz="2000" dirty="0"/>
              <a:t>(</a:t>
            </a:r>
            <a:r>
              <a:rPr lang="en-US" sz="2000" dirty="0" err="1"/>
              <a:t>filteriNg</a:t>
            </a:r>
            <a:r>
              <a:rPr lang="en-US" sz="2000" dirty="0"/>
              <a:t> of </a:t>
            </a:r>
            <a:r>
              <a:rPr lang="en-US" sz="2000" dirty="0" err="1"/>
              <a:t>ovErsampled</a:t>
            </a:r>
            <a:r>
              <a:rPr lang="en-US" sz="2000" dirty="0"/>
              <a:t> </a:t>
            </a:r>
            <a:r>
              <a:rPr lang="en-US" sz="2000" dirty="0" err="1"/>
              <a:t>dAta</a:t>
            </a:r>
            <a:r>
              <a:rPr lang="en-US" sz="2000" dirty="0"/>
              <a:t> using non-</a:t>
            </a:r>
            <a:r>
              <a:rPr lang="en-US" sz="2000" dirty="0" err="1"/>
              <a:t>cooperaTive</a:t>
            </a:r>
            <a:r>
              <a:rPr lang="en-US" sz="2000" dirty="0"/>
              <a:t> </a:t>
            </a:r>
            <a:r>
              <a:rPr lang="en-US" sz="2000" dirty="0" err="1"/>
              <a:t>gamE</a:t>
            </a:r>
            <a:r>
              <a:rPr lang="en-US" sz="2000" dirty="0"/>
              <a:t> </a:t>
            </a:r>
            <a:r>
              <a:rPr lang="en-US" sz="2000" dirty="0" err="1"/>
              <a:t>theoRy</a:t>
            </a:r>
            <a:r>
              <a:rPr lang="en-US" sz="2000" dirty="0"/>
              <a:t>)</a:t>
            </a:r>
            <a:endParaRPr lang="en-US" dirty="0"/>
          </a:p>
        </p:txBody>
      </p:sp>
      <p:sp>
        <p:nvSpPr>
          <p:cNvPr id="3" name="Content Placeholder 2">
            <a:extLst>
              <a:ext uri="{FF2B5EF4-FFF2-40B4-BE49-F238E27FC236}">
                <a16:creationId xmlns:a16="http://schemas.microsoft.com/office/drawing/2014/main" xmlns="" id="{48D14EA8-31BD-497F-A166-B3886193F803}"/>
              </a:ext>
            </a:extLst>
          </p:cNvPr>
          <p:cNvSpPr>
            <a:spLocks noGrp="1"/>
          </p:cNvSpPr>
          <p:nvPr>
            <p:ph idx="1"/>
          </p:nvPr>
        </p:nvSpPr>
        <p:spPr>
          <a:xfrm>
            <a:off x="870315" y="1721124"/>
            <a:ext cx="7886700" cy="4351338"/>
          </a:xfrm>
        </p:spPr>
        <p:txBody>
          <a:bodyPr/>
          <a:lstStyle/>
          <a:p>
            <a:pPr marL="228600" indent="-228600">
              <a:buFont typeface="Arial" panose="020B0604020202020204" pitchFamily="34" charset="0"/>
              <a:buChar char="•"/>
            </a:pPr>
            <a:r>
              <a:rPr lang="en-US" dirty="0"/>
              <a:t>A data </a:t>
            </a:r>
            <a:r>
              <a:rPr lang="en-US" i="1" dirty="0"/>
              <a:t>augmentation</a:t>
            </a:r>
            <a:r>
              <a:rPr lang="en-US" dirty="0"/>
              <a:t> algorithm – necessary because the MESA data are severely imbalanced in terms of outcomes (events &lt;&lt; no events)</a:t>
            </a:r>
          </a:p>
          <a:p>
            <a:pPr marL="228600" indent="-228600">
              <a:buFont typeface="Arial" panose="020B0604020202020204" pitchFamily="34" charset="0"/>
              <a:buChar char="•"/>
            </a:pPr>
            <a:r>
              <a:rPr lang="en-US" dirty="0"/>
              <a:t>Based on filtering oversampled data using non-cooperative game theory</a:t>
            </a:r>
          </a:p>
          <a:p>
            <a:pPr marL="228600" indent="-228600">
              <a:buFont typeface="Arial" panose="020B0604020202020204" pitchFamily="34" charset="0"/>
              <a:buChar char="•"/>
            </a:pPr>
            <a:r>
              <a:rPr lang="en-US" dirty="0"/>
              <a:t>Increases the performance of the classifier while avoiding the problem of over-fitting</a:t>
            </a:r>
          </a:p>
          <a:p>
            <a:pPr marL="228600" indent="-228600">
              <a:buFont typeface="Arial" panose="020B0604020202020204" pitchFamily="34" charset="0"/>
              <a:buChar char="•"/>
            </a:pPr>
            <a:r>
              <a:rPr lang="en-US" dirty="0"/>
              <a:t>In this study, used only for training and </a:t>
            </a:r>
            <a:r>
              <a:rPr lang="en-US" i="1" dirty="0"/>
              <a:t>never</a:t>
            </a:r>
            <a:r>
              <a:rPr lang="en-US" dirty="0"/>
              <a:t> during prediction</a:t>
            </a:r>
          </a:p>
        </p:txBody>
      </p:sp>
      <p:pic>
        <p:nvPicPr>
          <p:cNvPr id="4" name="Picture 3">
            <a:extLst>
              <a:ext uri="{FF2B5EF4-FFF2-40B4-BE49-F238E27FC236}">
                <a16:creationId xmlns:a16="http://schemas.microsoft.com/office/drawing/2014/main" xmlns="" id="{70EEB933-E6B3-4EEF-9795-788AD5864941}"/>
              </a:ext>
            </a:extLst>
          </p:cNvPr>
          <p:cNvPicPr>
            <a:picLocks noChangeAspect="1"/>
          </p:cNvPicPr>
          <p:nvPr/>
        </p:nvPicPr>
        <p:blipFill>
          <a:blip r:embed="rId2"/>
          <a:stretch>
            <a:fillRect/>
          </a:stretch>
        </p:blipFill>
        <p:spPr>
          <a:xfrm>
            <a:off x="1007472" y="4090485"/>
            <a:ext cx="6697981" cy="2204400"/>
          </a:xfrm>
          <a:prstGeom prst="rect">
            <a:avLst/>
          </a:prstGeom>
        </p:spPr>
      </p:pic>
    </p:spTree>
    <p:extLst>
      <p:ext uri="{BB962C8B-B14F-4D97-AF65-F5344CB8AC3E}">
        <p14:creationId xmlns:p14="http://schemas.microsoft.com/office/powerpoint/2010/main" val="36042730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453</TotalTime>
  <Words>2057</Words>
  <Application>Microsoft Macintosh PowerPoint</Application>
  <PresentationFormat>On-screen Show (4:3)</PresentationFormat>
  <Paragraphs>573</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Retrospect</vt:lpstr>
      <vt:lpstr>Machine Learning Outperformed ACC/AHA Pooled Cohort Equations Risk Calculator  for Detection of High-Risk Asymptomatic Individuals and Recommending Treatment for Prevention of Cardiovascular Events in the Multi-Ethnic Study of Atherosclerosis (MESA)</vt:lpstr>
      <vt:lpstr>Introduction</vt:lpstr>
      <vt:lpstr>MESA The Multi-Ethnic Study of Atherosclerosis</vt:lpstr>
      <vt:lpstr>PowerPoint Presentation</vt:lpstr>
      <vt:lpstr>PowerPoint Presentation</vt:lpstr>
      <vt:lpstr>PowerPoint Presentation</vt:lpstr>
      <vt:lpstr>Support Vector Machines (SVM)</vt:lpstr>
      <vt:lpstr>PowerPoint Presentation</vt:lpstr>
      <vt:lpstr>NEATER (filteriNg of ovErsampled dAta using non-cooperaTive gamE theoRy)</vt:lpstr>
      <vt:lpstr>Two-Fold Cross Validation</vt:lpstr>
      <vt:lpstr>PowerPoint Presentation</vt:lpstr>
      <vt:lpstr>PowerPoint Presentation</vt:lpstr>
      <vt:lpstr>PowerPoint Presentation</vt:lpstr>
      <vt:lpstr>PowerPoint Presentation</vt:lpstr>
      <vt:lpstr>Who Should Take Statin?</vt:lpstr>
      <vt:lpstr>Missed Treatment Opportunities</vt:lpstr>
      <vt:lpstr>Summary of Results</vt:lpstr>
      <vt:lpstr>Comparison to similar ML study</vt:lpstr>
      <vt:lpstr>Conclusions</vt:lpstr>
      <vt:lpstr>Future Directions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Yen</dc:creator>
  <cp:lastModifiedBy>Maha Gul</cp:lastModifiedBy>
  <cp:revision>7</cp:revision>
  <dcterms:created xsi:type="dcterms:W3CDTF">2017-11-05T14:45:30Z</dcterms:created>
  <dcterms:modified xsi:type="dcterms:W3CDTF">2017-11-14T02:00:45Z</dcterms:modified>
</cp:coreProperties>
</file>