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6"/>
  </p:notesMasterIdLst>
  <p:sldIdLst>
    <p:sldId id="395" r:id="rId2"/>
    <p:sldId id="427" r:id="rId3"/>
    <p:sldId id="429" r:id="rId4"/>
    <p:sldId id="408" r:id="rId5"/>
    <p:sldId id="431" r:id="rId6"/>
    <p:sldId id="432" r:id="rId7"/>
    <p:sldId id="430" r:id="rId8"/>
    <p:sldId id="260" r:id="rId9"/>
    <p:sldId id="265" r:id="rId10"/>
    <p:sldId id="266" r:id="rId11"/>
    <p:sldId id="295" r:id="rId12"/>
    <p:sldId id="421" r:id="rId13"/>
    <p:sldId id="425" r:id="rId14"/>
    <p:sldId id="310" r:id="rId15"/>
  </p:sldIdLst>
  <p:sldSz cx="24387175" cy="13716000"/>
  <p:notesSz cx="9372600" cy="7086600"/>
  <p:defaultTextStyle>
    <a:defPPr>
      <a:defRPr lang="en-US"/>
    </a:defPPr>
    <a:lvl1pPr marL="0" algn="l" defTabSz="1155664" rtl="0" eaLnBrk="1" latinLnBrk="0" hangingPunct="1">
      <a:defRPr sz="4550" kern="1200">
        <a:solidFill>
          <a:schemeClr val="tx1"/>
        </a:solidFill>
        <a:latin typeface="+mn-lt"/>
        <a:ea typeface="+mn-ea"/>
        <a:cs typeface="+mn-cs"/>
      </a:defRPr>
    </a:lvl1pPr>
    <a:lvl2pPr marL="1155664" algn="l" defTabSz="1155664" rtl="0" eaLnBrk="1" latinLnBrk="0" hangingPunct="1">
      <a:defRPr sz="4550" kern="1200">
        <a:solidFill>
          <a:schemeClr val="tx1"/>
        </a:solidFill>
        <a:latin typeface="+mn-lt"/>
        <a:ea typeface="+mn-ea"/>
        <a:cs typeface="+mn-cs"/>
      </a:defRPr>
    </a:lvl2pPr>
    <a:lvl3pPr marL="2311329" algn="l" defTabSz="1155664" rtl="0" eaLnBrk="1" latinLnBrk="0" hangingPunct="1">
      <a:defRPr sz="4550" kern="1200">
        <a:solidFill>
          <a:schemeClr val="tx1"/>
        </a:solidFill>
        <a:latin typeface="+mn-lt"/>
        <a:ea typeface="+mn-ea"/>
        <a:cs typeface="+mn-cs"/>
      </a:defRPr>
    </a:lvl3pPr>
    <a:lvl4pPr marL="3466993" algn="l" defTabSz="1155664" rtl="0" eaLnBrk="1" latinLnBrk="0" hangingPunct="1">
      <a:defRPr sz="4550" kern="1200">
        <a:solidFill>
          <a:schemeClr val="tx1"/>
        </a:solidFill>
        <a:latin typeface="+mn-lt"/>
        <a:ea typeface="+mn-ea"/>
        <a:cs typeface="+mn-cs"/>
      </a:defRPr>
    </a:lvl4pPr>
    <a:lvl5pPr marL="4622658" algn="l" defTabSz="1155664" rtl="0" eaLnBrk="1" latinLnBrk="0" hangingPunct="1">
      <a:defRPr sz="4550" kern="1200">
        <a:solidFill>
          <a:schemeClr val="tx1"/>
        </a:solidFill>
        <a:latin typeface="+mn-lt"/>
        <a:ea typeface="+mn-ea"/>
        <a:cs typeface="+mn-cs"/>
      </a:defRPr>
    </a:lvl5pPr>
    <a:lvl6pPr marL="5778322" algn="l" defTabSz="1155664" rtl="0" eaLnBrk="1" latinLnBrk="0" hangingPunct="1">
      <a:defRPr sz="4550" kern="1200">
        <a:solidFill>
          <a:schemeClr val="tx1"/>
        </a:solidFill>
        <a:latin typeface="+mn-lt"/>
        <a:ea typeface="+mn-ea"/>
        <a:cs typeface="+mn-cs"/>
      </a:defRPr>
    </a:lvl6pPr>
    <a:lvl7pPr marL="6933987" algn="l" defTabSz="1155664" rtl="0" eaLnBrk="1" latinLnBrk="0" hangingPunct="1">
      <a:defRPr sz="4550" kern="1200">
        <a:solidFill>
          <a:schemeClr val="tx1"/>
        </a:solidFill>
        <a:latin typeface="+mn-lt"/>
        <a:ea typeface="+mn-ea"/>
        <a:cs typeface="+mn-cs"/>
      </a:defRPr>
    </a:lvl7pPr>
    <a:lvl8pPr marL="8089651" algn="l" defTabSz="1155664" rtl="0" eaLnBrk="1" latinLnBrk="0" hangingPunct="1">
      <a:defRPr sz="4550" kern="1200">
        <a:solidFill>
          <a:schemeClr val="tx1"/>
        </a:solidFill>
        <a:latin typeface="+mn-lt"/>
        <a:ea typeface="+mn-ea"/>
        <a:cs typeface="+mn-cs"/>
      </a:defRPr>
    </a:lvl8pPr>
    <a:lvl9pPr marL="9245316" algn="l" defTabSz="1155664" rtl="0" eaLnBrk="1" latinLnBrk="0" hangingPunct="1">
      <a:defRPr sz="45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kins, Gwynne (NIH/OD) [E]" initials="JG([" lastIdx="5" clrIdx="0">
    <p:extLst/>
  </p:cmAuthor>
  <p:cmAuthor id="2" name="Rush, Katie (NIH/NICHD) [E]" initials="RK([" lastIdx="1" clrIdx="1">
    <p:extLst/>
  </p:cmAuthor>
  <p:cmAuthor id="3" name="guy@wondros.com" initials="g" lastIdx="1" clrIdx="2">
    <p:extLst/>
  </p:cmAuthor>
  <p:cmAuthor id="4" name="guy@wondros.com" initials="g [2]" lastIdx="1" clrIdx="3">
    <p:extLst/>
  </p:cmAuthor>
  <p:cmAuthor id="5" name="guy@wondros.com" initials="g [3]" lastIdx="1" clrIdx="4">
    <p:extLst/>
  </p:cmAuthor>
  <p:cmAuthor id="6" name="guy@wondros.com" initials="g [4]" lastIdx="1" clrIdx="5">
    <p:extLst/>
  </p:cmAuthor>
  <p:cmAuthor id="7" name="guy@wondros.com" initials="g [5]" lastIdx="1" clrIdx="6">
    <p:extLst/>
  </p:cmAuthor>
  <p:cmAuthor id="8" name="guy@wondros.com" initials="g [6]" lastIdx="1" clrIdx="7">
    <p:extLst/>
  </p:cmAuthor>
  <p:cmAuthor id="9" name="guy@wondros.com" initials="g [7]" lastIdx="1" clrIdx="8">
    <p:extLst/>
  </p:cmAuthor>
  <p:cmAuthor id="10" name="guy@wondros.com" initials="g [8]" lastIdx="1" clrIdx="9">
    <p:extLst/>
  </p:cmAuthor>
  <p:cmAuthor id="11" name="guy@wondros.com" initials="g [9]" lastIdx="1" clrIdx="10">
    <p:extLst/>
  </p:cmAuthor>
  <p:cmAuthor id="12" name="guy@wondros.com" initials="g [10]" lastIdx="1" clrIdx="11">
    <p:extLst/>
  </p:cmAuthor>
  <p:cmAuthor id="13" name="guy@wondros.com" initials="g [11]" lastIdx="1" clrIdx="12">
    <p:extLst/>
  </p:cmAuthor>
  <p:cmAuthor id="14" name="guy@wondros.com" initials="g [12]" lastIdx="1" clrIdx="13">
    <p:extLst/>
  </p:cmAuthor>
  <p:cmAuthor id="15" name="guy@wondros.com" initials="g [13]" lastIdx="1" clrIdx="14">
    <p:extLst/>
  </p:cmAuthor>
  <p:cmAuthor id="16" name="guy@wondros.com" initials="g [14]" lastIdx="1" clrIdx="1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954"/>
    <a:srgbClr val="8BC990"/>
    <a:srgbClr val="3E8EDE"/>
    <a:srgbClr val="F58771"/>
    <a:srgbClr val="00B8FF"/>
    <a:srgbClr val="66CCFF"/>
    <a:srgbClr val="FF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8" autoAdjust="0"/>
    <p:restoredTop sz="76282" autoAdjust="0"/>
  </p:normalViewPr>
  <p:slideViewPr>
    <p:cSldViewPr snapToGrid="0">
      <p:cViewPr varScale="1">
        <p:scale>
          <a:sx n="30" d="100"/>
          <a:sy n="30" d="100"/>
        </p:scale>
        <p:origin x="288" y="6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0825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600" y="0"/>
            <a:ext cx="4062413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8B74C-F23F-8340-9B7D-C2E5DB089A9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1813"/>
            <a:ext cx="47244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625" y="3365500"/>
            <a:ext cx="7499350" cy="3189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00"/>
            <a:ext cx="406082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600" y="6731000"/>
            <a:ext cx="4062413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F7DB7-E488-7A4E-BF48-2DF5F896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5664" rtl="0" eaLnBrk="1" latinLnBrk="0" hangingPunct="1">
      <a:defRPr sz="3033" kern="1200">
        <a:solidFill>
          <a:schemeClr val="tx1"/>
        </a:solidFill>
        <a:latin typeface="+mn-lt"/>
        <a:ea typeface="+mn-ea"/>
        <a:cs typeface="+mn-cs"/>
      </a:defRPr>
    </a:lvl1pPr>
    <a:lvl2pPr marL="1155664" algn="l" defTabSz="1155664" rtl="0" eaLnBrk="1" latinLnBrk="0" hangingPunct="1">
      <a:defRPr sz="3033" kern="1200">
        <a:solidFill>
          <a:schemeClr val="tx1"/>
        </a:solidFill>
        <a:latin typeface="+mn-lt"/>
        <a:ea typeface="+mn-ea"/>
        <a:cs typeface="+mn-cs"/>
      </a:defRPr>
    </a:lvl2pPr>
    <a:lvl3pPr marL="2311329" algn="l" defTabSz="1155664" rtl="0" eaLnBrk="1" latinLnBrk="0" hangingPunct="1">
      <a:defRPr sz="3033" kern="1200">
        <a:solidFill>
          <a:schemeClr val="tx1"/>
        </a:solidFill>
        <a:latin typeface="+mn-lt"/>
        <a:ea typeface="+mn-ea"/>
        <a:cs typeface="+mn-cs"/>
      </a:defRPr>
    </a:lvl3pPr>
    <a:lvl4pPr marL="3466993" algn="l" defTabSz="1155664" rtl="0" eaLnBrk="1" latinLnBrk="0" hangingPunct="1">
      <a:defRPr sz="3033" kern="1200">
        <a:solidFill>
          <a:schemeClr val="tx1"/>
        </a:solidFill>
        <a:latin typeface="+mn-lt"/>
        <a:ea typeface="+mn-ea"/>
        <a:cs typeface="+mn-cs"/>
      </a:defRPr>
    </a:lvl4pPr>
    <a:lvl5pPr marL="4622658" algn="l" defTabSz="1155664" rtl="0" eaLnBrk="1" latinLnBrk="0" hangingPunct="1">
      <a:defRPr sz="3033" kern="1200">
        <a:solidFill>
          <a:schemeClr val="tx1"/>
        </a:solidFill>
        <a:latin typeface="+mn-lt"/>
        <a:ea typeface="+mn-ea"/>
        <a:cs typeface="+mn-cs"/>
      </a:defRPr>
    </a:lvl5pPr>
    <a:lvl6pPr marL="5778322" algn="l" defTabSz="1155664" rtl="0" eaLnBrk="1" latinLnBrk="0" hangingPunct="1">
      <a:defRPr sz="3033" kern="1200">
        <a:solidFill>
          <a:schemeClr val="tx1"/>
        </a:solidFill>
        <a:latin typeface="+mn-lt"/>
        <a:ea typeface="+mn-ea"/>
        <a:cs typeface="+mn-cs"/>
      </a:defRPr>
    </a:lvl6pPr>
    <a:lvl7pPr marL="6933987" algn="l" defTabSz="1155664" rtl="0" eaLnBrk="1" latinLnBrk="0" hangingPunct="1">
      <a:defRPr sz="3033" kern="1200">
        <a:solidFill>
          <a:schemeClr val="tx1"/>
        </a:solidFill>
        <a:latin typeface="+mn-lt"/>
        <a:ea typeface="+mn-ea"/>
        <a:cs typeface="+mn-cs"/>
      </a:defRPr>
    </a:lvl7pPr>
    <a:lvl8pPr marL="8089651" algn="l" defTabSz="1155664" rtl="0" eaLnBrk="1" latinLnBrk="0" hangingPunct="1">
      <a:defRPr sz="3033" kern="1200">
        <a:solidFill>
          <a:schemeClr val="tx1"/>
        </a:solidFill>
        <a:latin typeface="+mn-lt"/>
        <a:ea typeface="+mn-ea"/>
        <a:cs typeface="+mn-cs"/>
      </a:defRPr>
    </a:lvl8pPr>
    <a:lvl9pPr marL="9245316" algn="l" defTabSz="1155664" rtl="0" eaLnBrk="1" latinLnBrk="0" hangingPunct="1">
      <a:defRPr sz="30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7DB7-E488-7A4E-BF48-2DF5F896A5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7DB7-E488-7A4E-BF48-2DF5F896A5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5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7DB7-E488-7A4E-BF48-2DF5F896A5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8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 bipartisan</a:t>
            </a:r>
            <a:r>
              <a:rPr lang="en-US" baseline="0" dirty="0"/>
              <a:t> support: bill p</a:t>
            </a:r>
            <a:r>
              <a:rPr lang="en-US" dirty="0"/>
              <a:t>assed in the Senate 95</a:t>
            </a:r>
            <a:r>
              <a:rPr lang="en-US" baseline="0" dirty="0"/>
              <a:t> to 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7DB7-E488-7A4E-BF48-2DF5F896A5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3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4100" y="531813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The</a:t>
            </a:r>
            <a:r>
              <a:rPr lang="en-US" sz="1200" i="1" dirty="0">
                <a:solidFill>
                  <a:schemeClr val="tx1"/>
                </a:solidFill>
              </a:rPr>
              <a:t> All of Us </a:t>
            </a:r>
            <a:r>
              <a:rPr lang="en-US" sz="1200" dirty="0">
                <a:solidFill>
                  <a:schemeClr val="tx1"/>
                </a:solidFill>
              </a:rPr>
              <a:t>Research Program </a:t>
            </a:r>
            <a:r>
              <a:rPr lang="en-US" sz="1200" dirty="0"/>
              <a:t>is a landmark longitudinal research effort that aims to engage one million or more U.S. participants to improve our ability to prevent and treat disease based on individual differences.</a:t>
            </a:r>
          </a:p>
          <a:p>
            <a:endParaRPr lang="en-US" sz="1200" dirty="0"/>
          </a:p>
          <a:p>
            <a:r>
              <a:rPr lang="en-US" dirty="0"/>
              <a:t>(Note: </a:t>
            </a:r>
            <a:r>
              <a:rPr lang="en-US" baseline="0" dirty="0"/>
              <a:t>Our official name is the “</a:t>
            </a:r>
            <a:r>
              <a:rPr lang="en-US" i="1" baseline="0" dirty="0"/>
              <a:t>All of Us </a:t>
            </a:r>
            <a:r>
              <a:rPr lang="en-US" baseline="0" dirty="0"/>
              <a:t>Research Program.” O</a:t>
            </a:r>
            <a:r>
              <a:rPr lang="en-US" dirty="0"/>
              <a:t>ur name is NOT “All of Us: PMI” – the PMI in our</a:t>
            </a:r>
            <a:r>
              <a:rPr lang="en-US" baseline="0" dirty="0"/>
              <a:t> logo is intended to indicate our locus as part of the larger federal initiative.)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7DB7-E488-7A4E-BF48-2DF5F896A5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9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4100" y="531813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may engage with the program</a:t>
            </a:r>
            <a:r>
              <a:rPr lang="en-US" baseline="0" dirty="0"/>
              <a:t> in these ways:</a:t>
            </a:r>
          </a:p>
          <a:p>
            <a:pPr marL="0" indent="0">
              <a:buNone/>
            </a:pPr>
            <a:r>
              <a:rPr lang="en-US" baseline="0" dirty="0"/>
              <a:t>1. Directly, through a website or smartphone app </a:t>
            </a:r>
          </a:p>
          <a:p>
            <a:pPr marL="0" indent="0">
              <a:buNone/>
            </a:pPr>
            <a:r>
              <a:rPr lang="en-US" baseline="0" dirty="0"/>
              <a:t>(Note: We’ll also have a Support Center to field people’s questions via a toll-free number, chat, or email.)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2. Through a participating health care provider organization (HPO)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7DB7-E488-7A4E-BF48-2DF5F896A5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1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F7DB7-E488-7A4E-BF48-2DF5F896A5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72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55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F7DB7-E488-7A4E-BF48-2DF5F896A53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624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4100" y="531813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F7DB7-E488-7A4E-BF48-2DF5F896A53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466" y="5228625"/>
            <a:ext cx="14833598" cy="4572000"/>
          </a:xfrm>
        </p:spPr>
        <p:txBody>
          <a:bodyPr anchor="ctr" anchorCtr="0"/>
          <a:lstStyle>
            <a:lvl1pPr algn="l">
              <a:lnSpc>
                <a:spcPts val="12000"/>
              </a:lnSpc>
              <a:defRPr sz="1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65" y="2015790"/>
            <a:ext cx="14833599" cy="1530350"/>
          </a:xfrm>
        </p:spPr>
        <p:txBody>
          <a:bodyPr numCol="1" anchor="b">
            <a:noAutofit/>
          </a:bodyPr>
          <a:lstStyle>
            <a:lvl1pPr marL="0" indent="0" algn="l" fontAlgn="b">
              <a:lnSpc>
                <a:spcPts val="8400"/>
              </a:lnSpc>
              <a:buNone/>
              <a:defRPr sz="7200"/>
            </a:lvl1pPr>
            <a:lvl2pPr marL="680102" indent="0" algn="ctr">
              <a:buNone/>
              <a:defRPr sz="2974"/>
            </a:lvl2pPr>
            <a:lvl3pPr marL="1360203" indent="0" algn="ctr">
              <a:buNone/>
              <a:defRPr sz="2677"/>
            </a:lvl3pPr>
            <a:lvl4pPr marL="2040305" indent="0" algn="ctr">
              <a:buNone/>
              <a:defRPr sz="2381"/>
            </a:lvl4pPr>
            <a:lvl5pPr marL="2720407" indent="0" algn="ctr">
              <a:buNone/>
              <a:defRPr sz="2381"/>
            </a:lvl5pPr>
            <a:lvl6pPr marL="3400509" indent="0" algn="ctr">
              <a:buNone/>
              <a:defRPr sz="2381"/>
            </a:lvl6pPr>
            <a:lvl7pPr marL="4080611" indent="0" algn="ctr">
              <a:buNone/>
              <a:defRPr sz="2381"/>
            </a:lvl7pPr>
            <a:lvl8pPr marL="4760710" indent="0" algn="ctr">
              <a:buNone/>
              <a:defRPr sz="2381"/>
            </a:lvl8pPr>
            <a:lvl9pPr marL="5440812" indent="0" algn="ctr">
              <a:buNone/>
              <a:defRPr sz="238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06462" y="10044113"/>
            <a:ext cx="2255678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3454147" y="10998200"/>
            <a:ext cx="10963656" cy="1764792"/>
          </a:xfrm>
        </p:spPr>
        <p:txBody>
          <a:bodyPr numCol="1">
            <a:noAutofit/>
          </a:bodyPr>
          <a:lstStyle>
            <a:lvl1pPr marL="0" indent="0">
              <a:lnSpc>
                <a:spcPts val="5400"/>
              </a:lnSpc>
              <a:spcBef>
                <a:spcPts val="2400"/>
              </a:spcBef>
              <a:buFontTx/>
              <a:buNone/>
              <a:defRPr sz="4000"/>
            </a:lvl1pPr>
            <a:lvl2pPr marL="0" indent="0">
              <a:lnSpc>
                <a:spcPts val="4200"/>
              </a:lnSpc>
              <a:spcBef>
                <a:spcPts val="0"/>
              </a:spcBef>
              <a:buFontTx/>
              <a:buNone/>
              <a:defRPr sz="3000"/>
            </a:lvl2pPr>
            <a:lvl3pPr marL="0" indent="0">
              <a:lnSpc>
                <a:spcPts val="4200"/>
              </a:lnSpc>
              <a:spcBef>
                <a:spcPts val="0"/>
              </a:spcBef>
              <a:buFontTx/>
              <a:buNone/>
              <a:defRPr sz="3000"/>
            </a:lvl3pPr>
            <a:lvl4pPr marL="0" indent="0">
              <a:lnSpc>
                <a:spcPts val="4200"/>
              </a:lnSpc>
              <a:spcBef>
                <a:spcPts val="0"/>
              </a:spcBef>
              <a:buFontTx/>
              <a:buNone/>
              <a:defRPr sz="3000"/>
            </a:lvl4pPr>
            <a:lvl5pPr marL="0" indent="0">
              <a:lnSpc>
                <a:spcPts val="4200"/>
              </a:lnSpc>
              <a:spcBef>
                <a:spcPts val="0"/>
              </a:spcBef>
              <a:buFontTx/>
              <a:buNone/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631" y="6065355"/>
            <a:ext cx="7117618" cy="6014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" y="11108579"/>
            <a:ext cx="1672575" cy="147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631" y="6065355"/>
            <a:ext cx="7117618" cy="6014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" y="11108579"/>
            <a:ext cx="1672575" cy="1471329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21442" y="0"/>
            <a:ext cx="12865734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9"/>
          </a:p>
        </p:txBody>
      </p:sp>
      <p:cxnSp>
        <p:nvCxnSpPr>
          <p:cNvPr id="10" name="Straight Connector 9"/>
          <p:cNvCxnSpPr/>
          <p:nvPr/>
        </p:nvCxnSpPr>
        <p:spPr>
          <a:xfrm>
            <a:off x="906464" y="1524000"/>
            <a:ext cx="9045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12498389" y="1524001"/>
            <a:ext cx="10964861" cy="10966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906466" y="764386"/>
            <a:ext cx="9045575" cy="759614"/>
          </a:xfrm>
        </p:spPr>
        <p:txBody>
          <a:bodyPr/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84E91D-5E50-CA47-AE58-EB3F18DE5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27848" y="2519983"/>
            <a:ext cx="9024194" cy="997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42" y="2828545"/>
            <a:ext cx="10983922" cy="9442450"/>
          </a:xfrm>
        </p:spPr>
        <p:txBody>
          <a:bodyPr numCol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87275" y="2828545"/>
            <a:ext cx="10975975" cy="9442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906465" y="764386"/>
            <a:ext cx="22556787" cy="759614"/>
          </a:xfrm>
        </p:spPr>
        <p:txBody>
          <a:bodyPr/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06462" y="1524000"/>
            <a:ext cx="22556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6463" y="2528887"/>
            <a:ext cx="22563661" cy="9507537"/>
          </a:xfrm>
        </p:spPr>
        <p:txBody>
          <a:bodyPr numCol="2">
            <a:noAutofit/>
          </a:bodyPr>
          <a:lstStyle>
            <a:lvl1pPr marL="914400" indent="-914400">
              <a:lnSpc>
                <a:spcPts val="5400"/>
              </a:lnSpc>
              <a:spcBef>
                <a:spcPts val="2400"/>
              </a:spcBef>
              <a:buFont typeface="AppleSymbols" charset="0"/>
              <a:buChar char="⦿"/>
              <a:defRPr sz="440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At hoc in </a:t>
            </a:r>
            <a:r>
              <a:rPr lang="en-US" dirty="0" err="1"/>
              <a:t>eo</a:t>
            </a:r>
            <a:r>
              <a:rPr lang="en-US" dirty="0"/>
              <a:t> M.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pulsi</a:t>
            </a:r>
            <a:r>
              <a:rPr lang="en-US" dirty="0"/>
              <a:t> </a:t>
            </a:r>
            <a:r>
              <a:rPr lang="en-US" dirty="0" err="1"/>
              <a:t>recurrant</a:t>
            </a:r>
            <a:r>
              <a:rPr lang="en-US" dirty="0"/>
              <a:t>? </a:t>
            </a:r>
            <a:r>
              <a:rPr lang="en-US" dirty="0" err="1"/>
              <a:t>Istam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, </a:t>
            </a:r>
            <a:r>
              <a:rPr lang="en-US" dirty="0" err="1"/>
              <a:t>inquit</a:t>
            </a:r>
            <a:r>
              <a:rPr lang="en-US" dirty="0"/>
              <a:t>, Epicurus </a:t>
            </a:r>
            <a:r>
              <a:rPr lang="en-US" dirty="0" err="1"/>
              <a:t>ignorat</a:t>
            </a:r>
            <a:r>
              <a:rPr lang="en-US" dirty="0"/>
              <a:t>? An </a:t>
            </a:r>
            <a:r>
              <a:rPr lang="en-US" dirty="0" err="1"/>
              <a:t>eiusdem</a:t>
            </a:r>
            <a:r>
              <a:rPr lang="en-US" dirty="0"/>
              <a:t> </a:t>
            </a:r>
            <a:r>
              <a:rPr lang="en-US" dirty="0" err="1"/>
              <a:t>modi</a:t>
            </a:r>
            <a:r>
              <a:rPr lang="en-US" dirty="0"/>
              <a:t>?</a:t>
            </a:r>
          </a:p>
          <a:p>
            <a:r>
              <a:rPr lang="en-US" dirty="0"/>
              <a:t>Nos </a:t>
            </a:r>
            <a:r>
              <a:rPr lang="en-US" dirty="0" err="1"/>
              <a:t>commodius</a:t>
            </a:r>
            <a:r>
              <a:rPr lang="en-US" dirty="0"/>
              <a:t> </a:t>
            </a:r>
            <a:r>
              <a:rPr lang="en-US" dirty="0" err="1"/>
              <a:t>agimus</a:t>
            </a:r>
            <a:r>
              <a:rPr lang="en-US" dirty="0"/>
              <a:t>. </a:t>
            </a:r>
            <a:r>
              <a:rPr lang="en-US" dirty="0" err="1"/>
              <a:t>Eaedem</a:t>
            </a:r>
            <a:r>
              <a:rPr lang="en-US" dirty="0"/>
              <a:t> res </a:t>
            </a:r>
            <a:r>
              <a:rPr lang="en-US" dirty="0" err="1"/>
              <a:t>maneant</a:t>
            </a:r>
            <a:r>
              <a:rPr lang="en-US" dirty="0"/>
              <a:t> </a:t>
            </a:r>
            <a:r>
              <a:rPr lang="en-US" dirty="0" err="1"/>
              <a:t>alio</a:t>
            </a:r>
            <a:r>
              <a:rPr lang="en-US" dirty="0"/>
              <a:t> </a:t>
            </a:r>
            <a:r>
              <a:rPr lang="en-US" dirty="0" err="1"/>
              <a:t>modo</a:t>
            </a:r>
            <a:r>
              <a:rPr lang="en-US" dirty="0"/>
              <a:t>. </a:t>
            </a:r>
            <a:r>
              <a:rPr lang="en-US" dirty="0" err="1"/>
              <a:t>Avaritiamne</a:t>
            </a:r>
            <a:r>
              <a:rPr lang="en-US" dirty="0"/>
              <a:t> </a:t>
            </a:r>
            <a:r>
              <a:rPr lang="en-US" dirty="0" err="1"/>
              <a:t>minuis</a:t>
            </a:r>
            <a:r>
              <a:rPr lang="en-US" dirty="0"/>
              <a:t>?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haec</a:t>
            </a:r>
            <a:r>
              <a:rPr lang="en-US" dirty="0"/>
              <a:t> in </a:t>
            </a:r>
            <a:r>
              <a:rPr lang="en-US" dirty="0" err="1"/>
              <a:t>pueris</a:t>
            </a:r>
            <a:r>
              <a:rPr lang="en-US" dirty="0"/>
              <a:t>; </a:t>
            </a:r>
          </a:p>
          <a:p>
            <a:r>
              <a:rPr lang="en-US" dirty="0" err="1"/>
              <a:t>Immo</a:t>
            </a:r>
            <a:r>
              <a:rPr lang="en-US" dirty="0"/>
              <a:t> </a:t>
            </a:r>
            <a:r>
              <a:rPr lang="en-US" dirty="0" err="1"/>
              <a:t>videri</a:t>
            </a:r>
            <a:r>
              <a:rPr lang="en-US" dirty="0"/>
              <a:t> </a:t>
            </a:r>
            <a:r>
              <a:rPr lang="en-US" dirty="0" err="1"/>
              <a:t>fortasse</a:t>
            </a:r>
            <a:r>
              <a:rPr lang="en-US" dirty="0"/>
              <a:t>.</a:t>
            </a:r>
          </a:p>
          <a:p>
            <a:r>
              <a:rPr lang="en-US" dirty="0"/>
              <a:t>Qui </a:t>
            </a:r>
            <a:r>
              <a:rPr lang="en-US" dirty="0" err="1"/>
              <a:t>autem</a:t>
            </a:r>
            <a:r>
              <a:rPr lang="en-US" dirty="0"/>
              <a:t> de </a:t>
            </a:r>
            <a:r>
              <a:rPr lang="en-US" dirty="0" err="1"/>
              <a:t>summo</a:t>
            </a:r>
            <a:r>
              <a:rPr lang="en-US" dirty="0"/>
              <a:t> bono </a:t>
            </a:r>
            <a:r>
              <a:rPr lang="en-US" dirty="0" err="1"/>
              <a:t>dissentit</a:t>
            </a:r>
            <a:r>
              <a:rPr lang="en-US" dirty="0"/>
              <a:t> de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philosophiae</a:t>
            </a:r>
            <a:r>
              <a:rPr lang="en-US" dirty="0"/>
              <a:t>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dissentit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aliquid</a:t>
            </a:r>
            <a:r>
              <a:rPr lang="en-US" dirty="0"/>
              <a:t> per se ipsum </a:t>
            </a:r>
            <a:r>
              <a:rPr lang="en-US" dirty="0" err="1"/>
              <a:t>flagitiosum</a:t>
            </a:r>
            <a:r>
              <a:rPr lang="en-US" dirty="0"/>
              <a:t>, </a:t>
            </a:r>
            <a:r>
              <a:rPr lang="en-US" dirty="0" err="1"/>
              <a:t>etiamsi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comitetur</a:t>
            </a:r>
            <a:r>
              <a:rPr lang="en-US" dirty="0"/>
              <a:t> </a:t>
            </a:r>
            <a:r>
              <a:rPr lang="en-US" dirty="0" err="1"/>
              <a:t>infamia</a:t>
            </a:r>
            <a:r>
              <a:rPr lang="en-US" dirty="0"/>
              <a:t>?</a:t>
            </a:r>
          </a:p>
          <a:p>
            <a:r>
              <a:rPr lang="en-US" dirty="0"/>
              <a:t>Cur </a:t>
            </a:r>
            <a:r>
              <a:rPr lang="en-US" dirty="0" err="1"/>
              <a:t>deinde</a:t>
            </a:r>
            <a:r>
              <a:rPr lang="en-US" dirty="0"/>
              <a:t> </a:t>
            </a:r>
            <a:r>
              <a:rPr lang="en-US" dirty="0" err="1"/>
              <a:t>Metrodori</a:t>
            </a:r>
            <a:r>
              <a:rPr lang="en-US" dirty="0"/>
              <a:t> </a:t>
            </a:r>
            <a:r>
              <a:rPr lang="en-US" dirty="0" err="1"/>
              <a:t>liberos</a:t>
            </a:r>
            <a:r>
              <a:rPr lang="en-US" dirty="0"/>
              <a:t> </a:t>
            </a:r>
            <a:r>
              <a:rPr lang="en-US" dirty="0" err="1"/>
              <a:t>commendas</a:t>
            </a:r>
            <a:r>
              <a:rPr lang="en-US" dirty="0"/>
              <a:t>?</a:t>
            </a:r>
          </a:p>
          <a:p>
            <a:r>
              <a:rPr lang="en-US" dirty="0"/>
              <a:t>Quid ergo?</a:t>
            </a:r>
          </a:p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fortuna</a:t>
            </a:r>
            <a:r>
              <a:rPr lang="en-US" dirty="0"/>
              <a:t> </a:t>
            </a:r>
            <a:r>
              <a:rPr lang="en-US" dirty="0" err="1"/>
              <a:t>fortis</a:t>
            </a:r>
            <a:r>
              <a:rPr lang="en-US" dirty="0"/>
              <a:t>; Quid, quod res alia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? </a:t>
            </a:r>
            <a:r>
              <a:rPr lang="en-US" dirty="0" err="1"/>
              <a:t>Respondeat</a:t>
            </a:r>
            <a:r>
              <a:rPr lang="en-US" dirty="0"/>
              <a:t> </a:t>
            </a:r>
            <a:r>
              <a:rPr lang="en-US" dirty="0" err="1"/>
              <a:t>totidem</a:t>
            </a:r>
            <a:r>
              <a:rPr lang="en-US" dirty="0"/>
              <a:t> </a:t>
            </a:r>
            <a:r>
              <a:rPr lang="en-US" dirty="0" err="1"/>
              <a:t>verbis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haec</a:t>
            </a:r>
            <a:r>
              <a:rPr lang="en-US" dirty="0"/>
              <a:t> </a:t>
            </a:r>
            <a:r>
              <a:rPr lang="en-US" dirty="0" err="1"/>
              <a:t>omittamus</a:t>
            </a:r>
            <a:r>
              <a:rPr lang="en-US" dirty="0"/>
              <a:t>; Ratio </a:t>
            </a:r>
            <a:r>
              <a:rPr lang="en-US" dirty="0" err="1"/>
              <a:t>quidem</a:t>
            </a:r>
            <a:r>
              <a:rPr lang="en-US" dirty="0"/>
              <a:t> </a:t>
            </a:r>
            <a:r>
              <a:rPr lang="en-US" dirty="0" err="1"/>
              <a:t>vestra</a:t>
            </a:r>
            <a:r>
              <a:rPr lang="en-US" dirty="0"/>
              <a:t> sic </a:t>
            </a:r>
            <a:r>
              <a:rPr lang="en-US" dirty="0" err="1"/>
              <a:t>cogit</a:t>
            </a:r>
            <a:r>
              <a:rPr lang="en-US" dirty="0"/>
              <a:t>. </a:t>
            </a:r>
            <a:r>
              <a:rPr lang="en-US" dirty="0" err="1"/>
              <a:t>Ita</a:t>
            </a:r>
            <a:r>
              <a:rPr lang="en-US" dirty="0"/>
              <a:t> fit cum </a:t>
            </a:r>
            <a:r>
              <a:rPr lang="en-US" dirty="0" err="1"/>
              <a:t>gravior</a:t>
            </a:r>
            <a:r>
              <a:rPr lang="en-US" dirty="0"/>
              <a:t>, tum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splendidior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. </a:t>
            </a:r>
          </a:p>
          <a:p>
            <a:r>
              <a:rPr lang="en-US" dirty="0"/>
              <a:t>Cur </a:t>
            </a:r>
            <a:r>
              <a:rPr lang="en-US" dirty="0" err="1"/>
              <a:t>haec</a:t>
            </a:r>
            <a:r>
              <a:rPr lang="en-US" dirty="0"/>
              <a:t> </a:t>
            </a:r>
            <a:r>
              <a:rPr lang="en-US" dirty="0" err="1"/>
              <a:t>eadem</a:t>
            </a:r>
            <a:r>
              <a:rPr lang="en-US" dirty="0"/>
              <a:t> Democritus? Is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profecto</a:t>
            </a:r>
            <a:r>
              <a:rPr lang="en-US" dirty="0"/>
              <a:t> </a:t>
            </a:r>
            <a:r>
              <a:rPr lang="en-US" dirty="0" err="1"/>
              <a:t>tu.</a:t>
            </a:r>
            <a:r>
              <a:rPr lang="en-US" dirty="0"/>
              <a:t>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6465" y="764386"/>
            <a:ext cx="22556787" cy="759614"/>
          </a:xfrm>
        </p:spPr>
        <p:txBody>
          <a:bodyPr/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06462" y="1524000"/>
            <a:ext cx="22556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906465" y="764386"/>
            <a:ext cx="22556787" cy="759614"/>
          </a:xfrm>
        </p:spPr>
        <p:txBody>
          <a:bodyPr/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27848" y="2525900"/>
            <a:ext cx="10945066" cy="9959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62" y="4067122"/>
            <a:ext cx="22556787" cy="5579164"/>
          </a:xfrm>
        </p:spPr>
        <p:txBody>
          <a:bodyPr anchor="b"/>
          <a:lstStyle>
            <a:lvl1pPr>
              <a:lnSpc>
                <a:spcPts val="84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06462" y="10044113"/>
            <a:ext cx="22556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Full S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906465" y="764386"/>
            <a:ext cx="22556787" cy="759614"/>
          </a:xfrm>
        </p:spPr>
        <p:txBody>
          <a:bodyPr/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6462" y="1524000"/>
            <a:ext cx="22556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27847" y="2525900"/>
            <a:ext cx="22532227" cy="9959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Half S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906465" y="764386"/>
            <a:ext cx="22556787" cy="759614"/>
          </a:xfrm>
        </p:spPr>
        <p:txBody>
          <a:bodyPr/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06462" y="1524000"/>
            <a:ext cx="22556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27848" y="2525900"/>
            <a:ext cx="10945066" cy="9959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906465" y="764386"/>
            <a:ext cx="22556787" cy="759614"/>
          </a:xfrm>
        </p:spPr>
        <p:txBody>
          <a:bodyPr/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06462" y="1524000"/>
            <a:ext cx="22556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06464" y="3622875"/>
            <a:ext cx="22556789" cy="3682800"/>
          </a:xfrm>
        </p:spPr>
        <p:txBody>
          <a:bodyPr anchor="t" anchorCtr="0"/>
          <a:lstStyle>
            <a:lvl1pPr>
              <a:lnSpc>
                <a:spcPts val="72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26341" y="11025280"/>
            <a:ext cx="22536907" cy="1460407"/>
          </a:xfrm>
        </p:spPr>
        <p:txBody>
          <a:bodyPr wrap="square" numCol="1">
            <a:normAutofit/>
          </a:bodyPr>
          <a:lstStyle>
            <a:lvl1pPr marL="0" indent="0">
              <a:lnSpc>
                <a:spcPts val="4200"/>
              </a:lnSpc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0102" indent="0">
              <a:buNone/>
              <a:defRPr sz="2974">
                <a:solidFill>
                  <a:schemeClr val="tx1">
                    <a:tint val="75000"/>
                  </a:schemeClr>
                </a:solidFill>
              </a:defRPr>
            </a:lvl2pPr>
            <a:lvl3pPr marL="1360203" indent="0">
              <a:buNone/>
              <a:defRPr sz="2677">
                <a:solidFill>
                  <a:schemeClr val="tx1">
                    <a:tint val="75000"/>
                  </a:schemeClr>
                </a:solidFill>
              </a:defRPr>
            </a:lvl3pPr>
            <a:lvl4pPr marL="2040305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4pPr>
            <a:lvl5pPr marL="2720407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5pPr>
            <a:lvl6pPr marL="3400509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6pPr>
            <a:lvl7pPr marL="4080611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7pPr>
            <a:lvl8pPr marL="4760710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8pPr>
            <a:lvl9pPr marL="5440812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06465" y="8951723"/>
            <a:ext cx="22556787" cy="1530350"/>
          </a:xfrm>
        </p:spPr>
        <p:txBody>
          <a:bodyPr numCol="1">
            <a:noAutofit/>
          </a:bodyPr>
          <a:lstStyle>
            <a:lvl1pPr marL="0" indent="0" algn="ctr">
              <a:lnSpc>
                <a:spcPts val="4800"/>
              </a:lnSpc>
              <a:buNone/>
              <a:defRPr sz="3600"/>
            </a:lvl1pPr>
            <a:lvl2pPr marL="680102" indent="0" algn="ctr">
              <a:buNone/>
              <a:defRPr sz="2974"/>
            </a:lvl2pPr>
            <a:lvl3pPr marL="1360203" indent="0" algn="ctr">
              <a:buNone/>
              <a:defRPr sz="2677"/>
            </a:lvl3pPr>
            <a:lvl4pPr marL="2040305" indent="0" algn="ctr">
              <a:buNone/>
              <a:defRPr sz="2381"/>
            </a:lvl4pPr>
            <a:lvl5pPr marL="2720407" indent="0" algn="ctr">
              <a:buNone/>
              <a:defRPr sz="2381"/>
            </a:lvl5pPr>
            <a:lvl6pPr marL="3400509" indent="0" algn="ctr">
              <a:buNone/>
              <a:defRPr sz="2381"/>
            </a:lvl6pPr>
            <a:lvl7pPr marL="4080611" indent="0" algn="ctr">
              <a:buNone/>
              <a:defRPr sz="2381"/>
            </a:lvl7pPr>
            <a:lvl8pPr marL="4760710" indent="0" algn="ctr">
              <a:buNone/>
              <a:defRPr sz="2381"/>
            </a:lvl8pPr>
            <a:lvl9pPr marL="5440812" indent="0" algn="ctr">
              <a:buNone/>
              <a:defRPr sz="238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906465" y="3386195"/>
            <a:ext cx="22556787" cy="5104978"/>
          </a:xfrm>
        </p:spPr>
        <p:txBody>
          <a:bodyPr anchor="b"/>
          <a:lstStyle>
            <a:lvl1pPr algn="ctr">
              <a:lnSpc>
                <a:spcPts val="30000"/>
              </a:lnSpc>
              <a:defRPr sz="30000"/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1866" y="761746"/>
            <a:ext cx="22528210" cy="4526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10" y="2518142"/>
            <a:ext cx="22530166" cy="8355095"/>
          </a:xfrm>
          <a:prstGeom prst="rect">
            <a:avLst/>
          </a:prstGeom>
        </p:spPr>
        <p:txBody>
          <a:bodyPr vert="horz" lIns="0" tIns="0" rIns="0" bIns="0" numCol="1" spcCol="9144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972088" y="12347575"/>
            <a:ext cx="5487987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2400"/>
              </a:lnSpc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</a:lstStyle>
          <a:p>
            <a:fld id="{3B84E91D-5E50-CA47-AE58-EB3F18DE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hf hdr="0" ftr="0" dt="0"/>
  <p:txStyles>
    <p:titleStyle>
      <a:lvl1pPr algn="l" defTabSz="1360203" rtl="0" eaLnBrk="1" latinLnBrk="0" hangingPunct="1">
        <a:lnSpc>
          <a:spcPts val="48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1360203" rtl="0" eaLnBrk="1" fontAlgn="t" latinLnBrk="0" hangingPunct="1">
        <a:lnSpc>
          <a:spcPts val="5400"/>
        </a:lnSpc>
        <a:spcBef>
          <a:spcPts val="2400"/>
        </a:spcBef>
        <a:buSzPct val="100000"/>
        <a:buFont typeface="AppleSymbols" charset="0"/>
        <a:buChar char="⦿"/>
        <a:tabLst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indent="-914400" algn="l" defTabSz="1360203" rtl="0" eaLnBrk="1" fontAlgn="t" latinLnBrk="0" hangingPunct="1">
        <a:lnSpc>
          <a:spcPts val="5400"/>
        </a:lnSpc>
        <a:spcBef>
          <a:spcPts val="2400"/>
        </a:spcBef>
        <a:buSzPct val="115000"/>
        <a:buFont typeface=".AppleSystemUIFont" charset="-120"/>
        <a:buChar char="•"/>
        <a:tabLst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914400" algn="l" defTabSz="1360203" rtl="0" eaLnBrk="1" fontAlgn="t" latinLnBrk="0" hangingPunct="1">
        <a:lnSpc>
          <a:spcPts val="5400"/>
        </a:lnSpc>
        <a:spcBef>
          <a:spcPts val="2400"/>
        </a:spcBef>
        <a:buSzPct val="100000"/>
        <a:buFont typeface="Courier New" charset="0"/>
        <a:buChar char="o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00" indent="-914400" algn="l" defTabSz="1360203" rtl="0" eaLnBrk="1" fontAlgn="t" latinLnBrk="0" hangingPunct="1">
        <a:lnSpc>
          <a:spcPts val="5400"/>
        </a:lnSpc>
        <a:spcBef>
          <a:spcPts val="2400"/>
        </a:spcBef>
        <a:buSzPct val="100000"/>
        <a:buFont typeface="AppleSymbols" charset="0"/>
        <a:buChar char="⦿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0" indent="-914400" algn="l" defTabSz="1360203" rtl="0" eaLnBrk="1" fontAlgn="t" latinLnBrk="0" hangingPunct="1">
        <a:lnSpc>
          <a:spcPts val="5400"/>
        </a:lnSpc>
        <a:spcBef>
          <a:spcPts val="2400"/>
        </a:spcBef>
        <a:buSzPct val="115000"/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0560" indent="-340051" algn="l" defTabSz="1360203" rtl="0" eaLnBrk="1" latinLnBrk="0" hangingPunct="1">
        <a:lnSpc>
          <a:spcPct val="90000"/>
        </a:lnSpc>
        <a:spcBef>
          <a:spcPts val="743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6pPr>
      <a:lvl7pPr marL="4420659" indent="-340051" algn="l" defTabSz="1360203" rtl="0" eaLnBrk="1" latinLnBrk="0" hangingPunct="1">
        <a:lnSpc>
          <a:spcPct val="90000"/>
        </a:lnSpc>
        <a:spcBef>
          <a:spcPts val="743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7pPr>
      <a:lvl8pPr marL="5100761" indent="-340051" algn="l" defTabSz="1360203" rtl="0" eaLnBrk="1" latinLnBrk="0" hangingPunct="1">
        <a:lnSpc>
          <a:spcPct val="90000"/>
        </a:lnSpc>
        <a:spcBef>
          <a:spcPts val="743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8pPr>
      <a:lvl9pPr marL="5780863" indent="-340051" algn="l" defTabSz="1360203" rtl="0" eaLnBrk="1" latinLnBrk="0" hangingPunct="1">
        <a:lnSpc>
          <a:spcPct val="90000"/>
        </a:lnSpc>
        <a:spcBef>
          <a:spcPts val="743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0203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1pPr>
      <a:lvl2pPr marL="680102" algn="l" defTabSz="1360203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2pPr>
      <a:lvl3pPr marL="1360203" algn="l" defTabSz="1360203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3pPr>
      <a:lvl4pPr marL="2040305" algn="l" defTabSz="1360203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4pPr>
      <a:lvl5pPr marL="2720407" algn="l" defTabSz="1360203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5pPr>
      <a:lvl6pPr marL="3400509" algn="l" defTabSz="1360203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6pPr>
      <a:lvl7pPr marL="4080611" algn="l" defTabSz="1360203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7pPr>
      <a:lvl8pPr marL="4760710" algn="l" defTabSz="1360203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8pPr>
      <a:lvl9pPr marL="5440812" algn="l" defTabSz="1360203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8" orient="horz" pos="572" userDrawn="1">
          <p15:clr>
            <a:srgbClr val="F26B43"/>
          </p15:clr>
        </p15:guide>
        <p15:guide id="49" pos="576" userDrawn="1">
          <p15:clr>
            <a:srgbClr val="F26B43"/>
          </p15:clr>
        </p15:guide>
        <p15:guide id="50" pos="1403" userDrawn="1">
          <p15:clr>
            <a:srgbClr val="F26B43"/>
          </p15:clr>
        </p15:guide>
        <p15:guide id="51" pos="1785" userDrawn="1">
          <p15:clr>
            <a:srgbClr val="F26B43"/>
          </p15:clr>
        </p15:guide>
        <p15:guide id="52" pos="2625" userDrawn="1">
          <p15:clr>
            <a:srgbClr val="F26B43"/>
          </p15:clr>
        </p15:guide>
        <p15:guide id="53" pos="3003" userDrawn="1">
          <p15:clr>
            <a:srgbClr val="F26B43"/>
          </p15:clr>
        </p15:guide>
        <p15:guide id="54" pos="3834" userDrawn="1">
          <p15:clr>
            <a:srgbClr val="F26B43"/>
          </p15:clr>
        </p15:guide>
        <p15:guide id="55" pos="4221" userDrawn="1">
          <p15:clr>
            <a:srgbClr val="F26B43"/>
          </p15:clr>
        </p15:guide>
        <p15:guide id="56" pos="5052" userDrawn="1">
          <p15:clr>
            <a:srgbClr val="F26B43"/>
          </p15:clr>
        </p15:guide>
        <p15:guide id="57" pos="5439" userDrawn="1">
          <p15:clr>
            <a:srgbClr val="F26B43"/>
          </p15:clr>
        </p15:guide>
        <p15:guide id="58" pos="6270" userDrawn="1">
          <p15:clr>
            <a:srgbClr val="F26B43"/>
          </p15:clr>
        </p15:guide>
        <p15:guide id="59" pos="6657" userDrawn="1">
          <p15:clr>
            <a:srgbClr val="F26B43"/>
          </p15:clr>
        </p15:guide>
        <p15:guide id="60" pos="7479" userDrawn="1">
          <p15:clr>
            <a:srgbClr val="F26B43"/>
          </p15:clr>
        </p15:guide>
        <p15:guide id="61" pos="7866" userDrawn="1">
          <p15:clr>
            <a:srgbClr val="F26B43"/>
          </p15:clr>
        </p15:guide>
        <p15:guide id="62" pos="9084" userDrawn="1">
          <p15:clr>
            <a:srgbClr val="F26B43"/>
          </p15:clr>
        </p15:guide>
        <p15:guide id="63" pos="9915" userDrawn="1">
          <p15:clr>
            <a:srgbClr val="F26B43"/>
          </p15:clr>
        </p15:guide>
        <p15:guide id="64" pos="11133" userDrawn="1">
          <p15:clr>
            <a:srgbClr val="F26B43"/>
          </p15:clr>
        </p15:guide>
        <p15:guide id="65" pos="11520" userDrawn="1">
          <p15:clr>
            <a:srgbClr val="F26B43"/>
          </p15:clr>
        </p15:guide>
        <p15:guide id="66" pos="12728" userDrawn="1">
          <p15:clr>
            <a:srgbClr val="F26B43"/>
          </p15:clr>
        </p15:guide>
        <p15:guide id="67" pos="13565" userDrawn="1">
          <p15:clr>
            <a:srgbClr val="F26B43"/>
          </p15:clr>
        </p15:guide>
        <p15:guide id="68" pos="13947" userDrawn="1">
          <p15:clr>
            <a:srgbClr val="F26B43"/>
          </p15:clr>
        </p15:guide>
        <p15:guide id="69" pos="14778" userDrawn="1">
          <p15:clr>
            <a:srgbClr val="F26B43"/>
          </p15:clr>
        </p15:guide>
        <p15:guide id="70" pos="10302" userDrawn="1">
          <p15:clr>
            <a:srgbClr val="F26B43"/>
          </p15:clr>
        </p15:guide>
        <p15:guide id="71" pos="8697" userDrawn="1">
          <p15:clr>
            <a:srgbClr val="F26B43"/>
          </p15:clr>
        </p15:guide>
        <p15:guide id="72" pos="12351" userDrawn="1">
          <p15:clr>
            <a:srgbClr val="F26B43"/>
          </p15:clr>
        </p15:guide>
        <p15:guide id="73" orient="horz" pos="765" userDrawn="1">
          <p15:clr>
            <a:srgbClr val="F26B43"/>
          </p15:clr>
        </p15:guide>
        <p15:guide id="74" orient="horz" pos="960" userDrawn="1">
          <p15:clr>
            <a:srgbClr val="F26B43"/>
          </p15:clr>
        </p15:guide>
        <p15:guide id="75" orient="horz" pos="1625" userDrawn="1">
          <p15:clr>
            <a:srgbClr val="F26B43"/>
          </p15:clr>
        </p15:guide>
        <p15:guide id="76" orient="horz" pos="1920" userDrawn="1">
          <p15:clr>
            <a:srgbClr val="F26B43"/>
          </p15:clr>
        </p15:guide>
        <p15:guide id="77" orient="horz" pos="2105" userDrawn="1">
          <p15:clr>
            <a:srgbClr val="F26B43"/>
          </p15:clr>
        </p15:guide>
        <p15:guide id="78" orient="horz" pos="2308" userDrawn="1">
          <p15:clr>
            <a:srgbClr val="F26B43"/>
          </p15:clr>
        </p15:guide>
        <p15:guide id="79" orient="horz" pos="2776" userDrawn="1">
          <p15:clr>
            <a:srgbClr val="F26B43"/>
          </p15:clr>
        </p15:guide>
        <p15:guide id="80" orient="horz" pos="3258" userDrawn="1">
          <p15:clr>
            <a:srgbClr val="F26B43"/>
          </p15:clr>
        </p15:guide>
        <p15:guide id="81" orient="horz" pos="3447" userDrawn="1">
          <p15:clr>
            <a:srgbClr val="F26B43"/>
          </p15:clr>
        </p15:guide>
        <p15:guide id="82" orient="horz" pos="3645" userDrawn="1">
          <p15:clr>
            <a:srgbClr val="F26B43"/>
          </p15:clr>
        </p15:guide>
        <p15:guide id="83" orient="horz" pos="4597" userDrawn="1">
          <p15:clr>
            <a:srgbClr val="F26B43"/>
          </p15:clr>
        </p15:guide>
        <p15:guide id="84" orient="horz" pos="4797" userDrawn="1">
          <p15:clr>
            <a:srgbClr val="F26B43"/>
          </p15:clr>
        </p15:guide>
        <p15:guide id="85" orient="horz" pos="4985" userDrawn="1">
          <p15:clr>
            <a:srgbClr val="F26B43"/>
          </p15:clr>
        </p15:guide>
        <p15:guide id="86" orient="horz" pos="5949" userDrawn="1">
          <p15:clr>
            <a:srgbClr val="F26B43"/>
          </p15:clr>
        </p15:guide>
        <p15:guide id="87" orient="horz" pos="6138" userDrawn="1">
          <p15:clr>
            <a:srgbClr val="F26B43"/>
          </p15:clr>
        </p15:guide>
        <p15:guide id="88" orient="horz" pos="6327" userDrawn="1">
          <p15:clr>
            <a:srgbClr val="F26B43"/>
          </p15:clr>
        </p15:guide>
        <p15:guide id="89" orient="horz" pos="7385" userDrawn="1">
          <p15:clr>
            <a:srgbClr val="F26B43"/>
          </p15:clr>
        </p15:guide>
        <p15:guide id="90" orient="horz" pos="7582" userDrawn="1">
          <p15:clr>
            <a:srgbClr val="F26B43"/>
          </p15:clr>
        </p15:guide>
        <p15:guide id="91" orient="horz" pos="7865" userDrawn="1">
          <p15:clr>
            <a:srgbClr val="F26B43"/>
          </p15:clr>
        </p15:guide>
        <p15:guide id="92" orient="horz" pos="7195" userDrawn="1">
          <p15:clr>
            <a:srgbClr val="F26B43"/>
          </p15:clr>
        </p15:guide>
        <p15:guide id="93" orient="horz" pos="8055" userDrawn="1">
          <p15:clr>
            <a:srgbClr val="F26B43"/>
          </p15:clr>
        </p15:guide>
        <p15:guide id="94" orient="horz" pos="83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All of 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Research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65" y="3725322"/>
            <a:ext cx="14833599" cy="1530350"/>
          </a:xfrm>
        </p:spPr>
        <p:txBody>
          <a:bodyPr/>
          <a:lstStyle/>
          <a:p>
            <a:r>
              <a:rPr lang="en-US" dirty="0"/>
              <a:t>An Introduction to the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3454147" y="10992677"/>
            <a:ext cx="10963656" cy="1332993"/>
          </a:xfrm>
        </p:spPr>
        <p:txBody>
          <a:bodyPr/>
          <a:lstStyle/>
          <a:p>
            <a:r>
              <a:rPr lang="en-US" dirty="0" smtClean="0"/>
              <a:t>Philip Greenland, MD      </a:t>
            </a:r>
          </a:p>
          <a:p>
            <a:r>
              <a:rPr lang="en-US" dirty="0" smtClean="0"/>
              <a:t>@</a:t>
            </a:r>
            <a:r>
              <a:rPr lang="en-US" dirty="0" err="1"/>
              <a:t>AllofUsResearch</a:t>
            </a:r>
            <a:r>
              <a:rPr lang="en-US" dirty="0"/>
              <a:t>   #</a:t>
            </a:r>
            <a:r>
              <a:rPr lang="en-US" dirty="0" err="1"/>
              <a:t>JoinAllofUs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65" y="507856"/>
            <a:ext cx="5290791" cy="157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850" y="3637387"/>
            <a:ext cx="9039225" cy="68750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14400" y="1528689"/>
            <a:ext cx="22545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i="1" dirty="0">
                <a:solidFill>
                  <a:schemeClr val="tx1"/>
                </a:solidFill>
                <a:latin typeface="+mj-lt"/>
              </a:rPr>
              <a:t>All of Us 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Research</a:t>
            </a:r>
            <a:r>
              <a:rPr lang="en-US" sz="4800" b="1" i="0" kern="1200" dirty="0">
                <a:solidFill>
                  <a:schemeClr val="tx1"/>
                </a:solidFill>
                <a:effectLst/>
                <a:latin typeface="+mj-lt"/>
              </a:rPr>
              <a:t> Program Data</a:t>
            </a:r>
            <a:endParaRPr lang="en-US" sz="48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27848" y="2525900"/>
            <a:ext cx="12718082" cy="9959788"/>
          </a:xfrm>
        </p:spPr>
        <p:txBody>
          <a:bodyPr/>
          <a:lstStyle/>
          <a:p>
            <a:pPr marL="0" marR="9832" indent="0">
              <a:buNone/>
            </a:pPr>
            <a:r>
              <a:rPr lang="en-US" spc="-19" dirty="0">
                <a:cs typeface="Calibri"/>
              </a:rPr>
              <a:t>The program will start by collecting a limited set of standardized data from sources that will include:</a:t>
            </a:r>
            <a:endParaRPr lang="en-US" dirty="0">
              <a:cs typeface="Times New Roman"/>
            </a:endParaRPr>
          </a:p>
          <a:p>
            <a:pPr marL="1822608" lvl="1">
              <a:tabLst>
                <a:tab pos="1283043" algn="l"/>
              </a:tabLst>
            </a:pPr>
            <a:r>
              <a:rPr lang="en-US" spc="-10" dirty="0">
                <a:cs typeface="Calibri"/>
              </a:rPr>
              <a:t>Participant surveys</a:t>
            </a:r>
          </a:p>
          <a:p>
            <a:pPr marL="1822608" lvl="1">
              <a:tabLst>
                <a:tab pos="1283043" algn="l"/>
              </a:tabLst>
            </a:pPr>
            <a:r>
              <a:rPr lang="en-US" spc="-10" dirty="0">
                <a:cs typeface="Calibri"/>
              </a:rPr>
              <a:t>Electronic health records</a:t>
            </a:r>
          </a:p>
          <a:p>
            <a:pPr marL="1822608" lvl="1">
              <a:tabLst>
                <a:tab pos="1283043" algn="l"/>
              </a:tabLst>
            </a:pPr>
            <a:r>
              <a:rPr lang="en-US" spc="-10" dirty="0">
                <a:cs typeface="Calibri"/>
              </a:rPr>
              <a:t>Physical measurements</a:t>
            </a:r>
          </a:p>
          <a:p>
            <a:pPr marL="1822608" lvl="1">
              <a:tabLst>
                <a:tab pos="1283043" algn="l"/>
              </a:tabLst>
            </a:pPr>
            <a:r>
              <a:rPr lang="en-US" spc="-10" dirty="0" err="1">
                <a:cs typeface="Calibri"/>
              </a:rPr>
              <a:t>Biosamples</a:t>
            </a:r>
            <a:r>
              <a:rPr lang="en-US" spc="-10" dirty="0">
                <a:cs typeface="Calibri"/>
              </a:rPr>
              <a:t> (blood and urine samples)</a:t>
            </a:r>
          </a:p>
          <a:p>
            <a:pPr marL="1822608" lvl="1">
              <a:tabLst>
                <a:tab pos="1283043" algn="l"/>
              </a:tabLst>
            </a:pPr>
            <a:r>
              <a:rPr lang="en-US" spc="-10" dirty="0">
                <a:cs typeface="Calibri"/>
              </a:rPr>
              <a:t>Mobile/wearable technologies</a:t>
            </a:r>
          </a:p>
          <a:p>
            <a:pPr marL="1822608" lvl="1">
              <a:tabLst>
                <a:tab pos="1283043" algn="l"/>
              </a:tabLst>
            </a:pPr>
            <a:r>
              <a:rPr lang="en-US" spc="-10" dirty="0">
                <a:cs typeface="Calibri"/>
              </a:rPr>
              <a:t>Geospatial/environmental data</a:t>
            </a:r>
          </a:p>
          <a:p>
            <a:pPr marL="0" indent="0">
              <a:buNone/>
              <a:tabLst>
                <a:tab pos="1283043" algn="l"/>
              </a:tabLst>
            </a:pPr>
            <a:r>
              <a:rPr lang="en-US" spc="-19" dirty="0">
                <a:cs typeface="Calibri"/>
              </a:rPr>
              <a:t>Data types will grow and evolve with science, technology, and trust.</a:t>
            </a:r>
            <a:endParaRPr lang="en-US" dirty="0"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" y="1528689"/>
            <a:ext cx="22545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1360203" rtl="0" eaLnBrk="1" fontAlgn="auto" latinLnBrk="0" hangingPunct="1">
              <a:lnSpc>
                <a:spcPts val="267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0" kern="1200" dirty="0">
                <a:solidFill>
                  <a:schemeClr val="tx1"/>
                </a:solidFill>
                <a:effectLst/>
                <a:latin typeface="+mj-lt"/>
              </a:rPr>
              <a:t>A </a:t>
            </a:r>
            <a:r>
              <a:rPr lang="en-US" dirty="0" smtClean="0"/>
              <a:t>New</a:t>
            </a:r>
            <a:r>
              <a:rPr lang="en-US" sz="4800" b="1" i="0" kern="120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4800" b="1" i="0" kern="1200" dirty="0">
                <a:solidFill>
                  <a:schemeClr val="tx1"/>
                </a:solidFill>
                <a:effectLst/>
                <a:latin typeface="+mj-lt"/>
              </a:rPr>
              <a:t>Approach to </a:t>
            </a:r>
            <a:r>
              <a:rPr lang="en-US" sz="4800" b="1" i="0" kern="1200" dirty="0">
                <a:solidFill>
                  <a:schemeClr val="tx2"/>
                </a:solidFill>
                <a:effectLst/>
                <a:latin typeface="+mj-lt"/>
              </a:rPr>
              <a:t>Data Access</a:t>
            </a:r>
            <a:endParaRPr lang="en-US" sz="4800" dirty="0"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defTabSz="914400" fontAlgn="auto">
              <a:spcAft>
                <a:spcPts val="1200"/>
              </a:spcAft>
              <a:buSzTx/>
              <a:tabLst>
                <a:tab pos="399415" algn="l"/>
              </a:tabLst>
              <a:defRPr/>
            </a:pPr>
            <a:r>
              <a:rPr lang="en-US" kern="0" spc="-29" dirty="0">
                <a:cs typeface="Calibri"/>
              </a:rPr>
              <a:t>Data </a:t>
            </a:r>
            <a:r>
              <a:rPr lang="en-US" kern="0" spc="-10" dirty="0">
                <a:cs typeface="Calibri"/>
              </a:rPr>
              <a:t>sharing will </a:t>
            </a:r>
            <a:r>
              <a:rPr lang="en-US" kern="0" dirty="0">
                <a:cs typeface="Calibri"/>
              </a:rPr>
              <a:t>be </a:t>
            </a:r>
            <a:r>
              <a:rPr lang="en-US" kern="0" spc="-29" dirty="0">
                <a:cs typeface="Calibri"/>
              </a:rPr>
              <a:t>a priority to </a:t>
            </a:r>
            <a:r>
              <a:rPr lang="en-US" kern="0" spc="-10" dirty="0">
                <a:cs typeface="Calibri"/>
              </a:rPr>
              <a:t>both </a:t>
            </a:r>
            <a:r>
              <a:rPr lang="en-US" kern="0" spc="-19" dirty="0">
                <a:cs typeface="Calibri"/>
              </a:rPr>
              <a:t>researchers </a:t>
            </a:r>
            <a:r>
              <a:rPr lang="en-US" kern="0" spc="-10" dirty="0">
                <a:cs typeface="Calibri"/>
              </a:rPr>
              <a:t>and</a:t>
            </a:r>
            <a:r>
              <a:rPr lang="en-US" kern="0" spc="135" dirty="0">
                <a:cs typeface="Calibri"/>
              </a:rPr>
              <a:t> </a:t>
            </a:r>
            <a:r>
              <a:rPr lang="en-US" kern="0" spc="-10" dirty="0">
                <a:cs typeface="Calibri"/>
              </a:rPr>
              <a:t>participants</a:t>
            </a:r>
          </a:p>
          <a:p>
            <a:pPr lvl="0" defTabSz="914400" fontAlgn="auto">
              <a:spcAft>
                <a:spcPts val="1200"/>
              </a:spcAft>
              <a:buSzTx/>
              <a:tabLst>
                <a:tab pos="399415" algn="l"/>
              </a:tabLst>
              <a:defRPr/>
            </a:pPr>
            <a:r>
              <a:rPr lang="en-US" kern="0" dirty="0">
                <a:cs typeface="Calibri"/>
              </a:rPr>
              <a:t>Participants will have access to study information and data about themselves</a:t>
            </a:r>
          </a:p>
          <a:p>
            <a:pPr>
              <a:tabLst>
                <a:tab pos="399415" algn="l"/>
              </a:tabLst>
            </a:pPr>
            <a:r>
              <a:rPr lang="en-US" spc="-29" dirty="0">
                <a:cs typeface="Calibri"/>
              </a:rPr>
              <a:t>Data </a:t>
            </a:r>
            <a:r>
              <a:rPr lang="en-US" spc="-10" dirty="0">
                <a:cs typeface="Calibri"/>
              </a:rPr>
              <a:t>collection will </a:t>
            </a:r>
            <a:r>
              <a:rPr lang="en-US" spc="-19" dirty="0">
                <a:cs typeface="Calibri"/>
              </a:rPr>
              <a:t>start </a:t>
            </a:r>
            <a:r>
              <a:rPr lang="en-US" spc="-10" dirty="0">
                <a:cs typeface="Calibri"/>
              </a:rPr>
              <a:t>small and will </a:t>
            </a:r>
            <a:r>
              <a:rPr lang="en-US" spc="-29" dirty="0">
                <a:cs typeface="Calibri"/>
              </a:rPr>
              <a:t>grow </a:t>
            </a:r>
            <a:r>
              <a:rPr lang="en-US" spc="-19" dirty="0">
                <a:cs typeface="Calibri"/>
              </a:rPr>
              <a:t>over</a:t>
            </a:r>
            <a:r>
              <a:rPr lang="en-US" spc="78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time</a:t>
            </a:r>
            <a:endParaRPr lang="en-US" dirty="0">
              <a:cs typeface="Times New Roman"/>
            </a:endParaRPr>
          </a:p>
          <a:p>
            <a:pPr>
              <a:tabLst>
                <a:tab pos="399415" algn="l"/>
              </a:tabLst>
            </a:pPr>
            <a:r>
              <a:rPr lang="en-US" spc="-10" dirty="0">
                <a:cs typeface="Calibri"/>
              </a:rPr>
              <a:t>Privacy and </a:t>
            </a:r>
            <a:r>
              <a:rPr lang="en-US" dirty="0">
                <a:cs typeface="Calibri"/>
              </a:rPr>
              <a:t>security </a:t>
            </a:r>
            <a:r>
              <a:rPr lang="en-US" spc="-10" dirty="0">
                <a:cs typeface="Calibri"/>
              </a:rPr>
              <a:t>will adhere </a:t>
            </a:r>
            <a:r>
              <a:rPr lang="en-US" spc="-29" dirty="0">
                <a:cs typeface="Calibri"/>
              </a:rPr>
              <a:t>to </a:t>
            </a:r>
            <a:r>
              <a:rPr lang="en-US" dirty="0">
                <a:cs typeface="Calibri"/>
              </a:rPr>
              <a:t>the </a:t>
            </a:r>
            <a:r>
              <a:rPr lang="en-US" spc="-10" dirty="0">
                <a:cs typeface="Calibri"/>
              </a:rPr>
              <a:t>highest</a:t>
            </a:r>
            <a:r>
              <a:rPr lang="en-US" spc="-97" dirty="0">
                <a:cs typeface="Calibri"/>
              </a:rPr>
              <a:t> </a:t>
            </a:r>
            <a:r>
              <a:rPr lang="en-US" spc="-19" dirty="0">
                <a:cs typeface="Calibri"/>
              </a:rPr>
              <a:t>standards</a:t>
            </a:r>
          </a:p>
          <a:p>
            <a:pPr>
              <a:tabLst>
                <a:tab pos="399415" algn="l"/>
              </a:tabLst>
            </a:pPr>
            <a:r>
              <a:rPr lang="en-US" spc="-19" dirty="0">
                <a:cs typeface="Calibri"/>
              </a:rPr>
              <a:t>NIH will invest to level the playing field so diverse researchers can play</a:t>
            </a:r>
            <a:endParaRPr lang="en-US" dirty="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858" y="2623459"/>
            <a:ext cx="10158984" cy="101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920276" y="1531464"/>
            <a:ext cx="225339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8636270" y="2323289"/>
            <a:ext cx="7101950" cy="5026582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0" tIns="0" rIns="0" bIns="0" numCol="1" spcCol="914400" rtlCol="0" anchor="ctr" anchorCtr="0">
            <a:normAutofit/>
          </a:bodyPr>
          <a:lstStyle>
            <a:lvl1pPr marL="340051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64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1020152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0254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80356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0458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0560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0659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0761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0863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59264">
              <a:lnSpc>
                <a:spcPts val="5996"/>
              </a:lnSpc>
              <a:buNone/>
              <a:defRPr/>
            </a:pPr>
            <a:r>
              <a:rPr lang="en-US" sz="4398" b="1" dirty="0">
                <a:solidFill>
                  <a:srgbClr val="FFFFFF"/>
                </a:solidFill>
                <a:latin typeface="Arial" panose="020B0604020202020204"/>
              </a:rPr>
              <a:t>BIOBANK</a:t>
            </a:r>
          </a:p>
          <a:p>
            <a:pPr marL="0" indent="0" algn="ctr" defTabSz="1359264">
              <a:lnSpc>
                <a:spcPts val="4198"/>
              </a:lnSpc>
              <a:spcBef>
                <a:spcPts val="2398"/>
              </a:spcBef>
              <a:buNone/>
              <a:defRPr/>
            </a:pP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/>
            </a:r>
            <a:br>
              <a:rPr lang="en-US" sz="2998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Repository for processing, storing,</a:t>
            </a:r>
            <a:br>
              <a:rPr lang="en-US" sz="2998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&amp; sharing </a:t>
            </a:r>
            <a:r>
              <a:rPr lang="en-US" sz="2998" dirty="0" err="1">
                <a:solidFill>
                  <a:srgbClr val="FFFFFF"/>
                </a:solidFill>
                <a:latin typeface="Arial" panose="020B0604020202020204"/>
              </a:rPr>
              <a:t>biosamples</a:t>
            </a: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 (35+M vials)</a:t>
            </a:r>
          </a:p>
          <a:p>
            <a:pPr marL="0" indent="0" algn="ctr" defTabSz="1359264">
              <a:lnSpc>
                <a:spcPts val="4198"/>
              </a:lnSpc>
              <a:spcBef>
                <a:spcPts val="2398"/>
              </a:spcBef>
              <a:buNone/>
              <a:defRPr/>
            </a:pPr>
            <a:r>
              <a:rPr lang="en-US" sz="2998" i="1" dirty="0">
                <a:solidFill>
                  <a:srgbClr val="FFFFFF"/>
                </a:solidFill>
                <a:latin typeface="Arial" panose="020B0604020202020204"/>
              </a:rPr>
              <a:t>Mayo Clinic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636268" y="7886165"/>
            <a:ext cx="7101950" cy="5026582"/>
          </a:xfrm>
          <a:prstGeom prst="rect">
            <a:avLst/>
          </a:prstGeom>
          <a:solidFill>
            <a:schemeClr val="tx2"/>
          </a:solidFill>
        </p:spPr>
        <p:txBody>
          <a:bodyPr vert="horz" wrap="none" lIns="0" tIns="0" rIns="0" bIns="0" numCol="1" spcCol="914400" rtlCol="0" anchor="ctr" anchorCtr="0">
            <a:normAutofit/>
          </a:bodyPr>
          <a:lstStyle>
            <a:lvl1pPr marL="340051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64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1020152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0254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80356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0458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0560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0659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0761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0863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59264">
              <a:lnSpc>
                <a:spcPts val="5996"/>
              </a:lnSpc>
              <a:buNone/>
              <a:defRPr/>
            </a:pPr>
            <a:r>
              <a:rPr lang="en-US" sz="4398" b="1" dirty="0">
                <a:solidFill>
                  <a:srgbClr val="FFFFFF"/>
                </a:solidFill>
                <a:latin typeface="Arial" panose="020B0604020202020204"/>
              </a:rPr>
              <a:t>HEALTH CARE</a:t>
            </a:r>
            <a:br>
              <a:rPr lang="en-US" sz="4398" b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4398" b="1" dirty="0">
                <a:solidFill>
                  <a:srgbClr val="FFFFFF"/>
                </a:solidFill>
                <a:latin typeface="Arial" panose="020B0604020202020204"/>
              </a:rPr>
              <a:t>PROVIDER ORGS (HPOs)</a:t>
            </a:r>
          </a:p>
          <a:p>
            <a:pPr marL="0" indent="0" algn="ctr" defTabSz="1359264">
              <a:lnSpc>
                <a:spcPts val="4198"/>
              </a:lnSpc>
              <a:spcBef>
                <a:spcPts val="2398"/>
              </a:spcBef>
              <a:buNone/>
              <a:defRPr/>
            </a:pP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Clinical &amp; scientific expertise network,</a:t>
            </a:r>
            <a:br>
              <a:rPr lang="en-US" sz="2998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enrollment &amp; retention of participants</a:t>
            </a:r>
          </a:p>
          <a:p>
            <a:pPr marL="0" indent="0" algn="ctr" defTabSz="1359264">
              <a:lnSpc>
                <a:spcPts val="4198"/>
              </a:lnSpc>
              <a:spcBef>
                <a:spcPts val="2398"/>
              </a:spcBef>
              <a:buNone/>
              <a:defRPr/>
            </a:pPr>
            <a:r>
              <a:rPr lang="en-US" sz="2998" i="1" dirty="0">
                <a:solidFill>
                  <a:srgbClr val="FFFFFF"/>
                </a:solidFill>
                <a:latin typeface="Arial" panose="020B0604020202020204"/>
              </a:rPr>
              <a:t>20+ regional med centers, FQHCs, VA,</a:t>
            </a:r>
            <a:br>
              <a:rPr lang="en-US" sz="2998" i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i="1" dirty="0">
                <a:solidFill>
                  <a:srgbClr val="FFFFFF"/>
                </a:solidFill>
                <a:latin typeface="Arial" panose="020B0604020202020204"/>
              </a:rPr>
              <a:t>future awards to grow network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20273" y="2323289"/>
            <a:ext cx="7101952" cy="502658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numCol="1" spcCol="914400" rtlCol="0" anchor="ctr" anchorCtr="0">
            <a:normAutofit/>
          </a:bodyPr>
          <a:lstStyle>
            <a:lvl1pPr marL="340051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64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1020152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0254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80356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0458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0560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0659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0761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0863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59264">
              <a:lnSpc>
                <a:spcPts val="5996"/>
              </a:lnSpc>
              <a:buNone/>
              <a:defRPr/>
            </a:pPr>
            <a:r>
              <a:rPr lang="en-US" sz="4398" b="1" dirty="0">
                <a:solidFill>
                  <a:srgbClr val="FFFFFF"/>
                </a:solidFill>
                <a:latin typeface="Arial" panose="020B0604020202020204"/>
              </a:rPr>
              <a:t>DATA AND RESEARCH</a:t>
            </a:r>
            <a:br>
              <a:rPr lang="en-US" sz="4398" b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4398" b="1" dirty="0">
                <a:solidFill>
                  <a:srgbClr val="FFFFFF"/>
                </a:solidFill>
                <a:latin typeface="Arial" panose="020B0604020202020204"/>
              </a:rPr>
              <a:t>CENTER (DRC)</a:t>
            </a:r>
          </a:p>
          <a:p>
            <a:pPr marL="0" indent="0" algn="ctr" defTabSz="1359264">
              <a:lnSpc>
                <a:spcPts val="4198"/>
              </a:lnSpc>
              <a:spcBef>
                <a:spcPts val="2398"/>
              </a:spcBef>
              <a:buNone/>
              <a:defRPr/>
            </a:pP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Big data capture, cleaning, curation,</a:t>
            </a:r>
            <a:br>
              <a:rPr lang="en-US" sz="2998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&amp; sharing in secure environment</a:t>
            </a:r>
          </a:p>
          <a:p>
            <a:pPr marL="0" indent="0" algn="ctr" defTabSz="1359264">
              <a:lnSpc>
                <a:spcPts val="4198"/>
              </a:lnSpc>
              <a:spcBef>
                <a:spcPts val="2398"/>
              </a:spcBef>
              <a:buNone/>
              <a:defRPr/>
            </a:pPr>
            <a:r>
              <a:rPr lang="en-US" sz="2998" i="1" dirty="0">
                <a:solidFill>
                  <a:srgbClr val="FFFFFF"/>
                </a:solidFill>
                <a:latin typeface="Arial" panose="020B0604020202020204"/>
              </a:rPr>
              <a:t>Vanderbilt, Verily, Broad Institute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352262" y="2323289"/>
            <a:ext cx="7101950" cy="5026582"/>
          </a:xfrm>
          <a:prstGeom prst="rect">
            <a:avLst/>
          </a:prstGeom>
          <a:solidFill>
            <a:schemeClr val="accent6"/>
          </a:solidFill>
        </p:spPr>
        <p:txBody>
          <a:bodyPr vert="horz" wrap="none" lIns="0" tIns="0" rIns="0" bIns="0" numCol="1" spcCol="914400" rtlCol="0" anchor="ctr" anchorCtr="0">
            <a:normAutofit/>
          </a:bodyPr>
          <a:lstStyle>
            <a:lvl1pPr marL="340051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64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1020152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0254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80356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0458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0560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0659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0761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0863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59264">
              <a:lnSpc>
                <a:spcPts val="5996"/>
              </a:lnSpc>
              <a:buNone/>
              <a:defRPr/>
            </a:pPr>
            <a:r>
              <a:rPr lang="en-US" sz="4398" b="1" dirty="0">
                <a:solidFill>
                  <a:srgbClr val="FFFFFF"/>
                </a:solidFill>
                <a:latin typeface="Arial" panose="020B0604020202020204"/>
              </a:rPr>
              <a:t>PARTICIPANT CENTER</a:t>
            </a:r>
          </a:p>
          <a:p>
            <a:pPr marL="0" indent="0" algn="ctr" defTabSz="1359264">
              <a:lnSpc>
                <a:spcPts val="4198"/>
              </a:lnSpc>
              <a:spcBef>
                <a:spcPts val="2398"/>
              </a:spcBef>
              <a:buNone/>
              <a:defRPr/>
            </a:pP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Direct volunteer participant enrollment, </a:t>
            </a:r>
            <a:br>
              <a:rPr lang="en-US" sz="2998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digital engagement innovation, &amp; </a:t>
            </a:r>
            <a:br>
              <a:rPr lang="en-US" sz="2998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consumer health technologies </a:t>
            </a:r>
          </a:p>
          <a:p>
            <a:pPr marL="0" indent="0" algn="ctr" defTabSz="1359264">
              <a:lnSpc>
                <a:spcPts val="4198"/>
              </a:lnSpc>
              <a:spcBef>
                <a:spcPts val="2398"/>
              </a:spcBef>
              <a:buNone/>
              <a:defRPr/>
            </a:pPr>
            <a:r>
              <a:rPr lang="en-US" sz="2998" i="1" dirty="0">
                <a:solidFill>
                  <a:srgbClr val="FFFFFF"/>
                </a:solidFill>
                <a:latin typeface="Arial" panose="020B0604020202020204"/>
              </a:rPr>
              <a:t>Scripps Research Institute</a:t>
            </a:r>
            <a:br>
              <a:rPr lang="en-US" sz="2998" i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i="1" dirty="0">
                <a:solidFill>
                  <a:srgbClr val="FFFFFF"/>
                </a:solidFill>
                <a:latin typeface="Arial" panose="020B0604020202020204"/>
              </a:rPr>
              <a:t>(with multiple partners)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Infrastructure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0274" y="7894097"/>
            <a:ext cx="7101950" cy="5026582"/>
          </a:xfrm>
          <a:prstGeom prst="rect">
            <a:avLst/>
          </a:prstGeom>
          <a:solidFill>
            <a:srgbClr val="FFC000"/>
          </a:solidFill>
        </p:spPr>
        <p:txBody>
          <a:bodyPr vert="horz" wrap="none" lIns="0" tIns="0" rIns="0" bIns="0" numCol="1" spcCol="914400" rtlCol="0" anchor="ctr" anchorCtr="0">
            <a:normAutofit/>
          </a:bodyPr>
          <a:lstStyle>
            <a:lvl1pPr marL="340051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64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1020152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0254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80356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0458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0560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0659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0761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0863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59264">
              <a:lnSpc>
                <a:spcPts val="5996"/>
              </a:lnSpc>
              <a:buNone/>
              <a:defRPr/>
            </a:pPr>
            <a:r>
              <a:rPr lang="en-US" sz="4398" b="1" dirty="0">
                <a:solidFill>
                  <a:srgbClr val="FFFFFF"/>
                </a:solidFill>
                <a:latin typeface="Arial" panose="020B0604020202020204"/>
              </a:rPr>
              <a:t>PARTICIPANT</a:t>
            </a:r>
            <a:br>
              <a:rPr lang="en-US" sz="4398" b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4398" b="1" dirty="0">
                <a:solidFill>
                  <a:srgbClr val="FFFFFF"/>
                </a:solidFill>
                <a:latin typeface="Arial" panose="020B0604020202020204"/>
              </a:rPr>
              <a:t>TECHNOLOGY</a:t>
            </a:r>
            <a:br>
              <a:rPr lang="en-US" sz="4398" b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4398" b="1" dirty="0">
                <a:solidFill>
                  <a:srgbClr val="FFFFFF"/>
                </a:solidFill>
                <a:latin typeface="Arial" panose="020B0604020202020204"/>
              </a:rPr>
              <a:t>SYSTEMS CENTER</a:t>
            </a:r>
          </a:p>
          <a:p>
            <a:pPr marL="0" indent="0" algn="ctr" defTabSz="1359264">
              <a:lnSpc>
                <a:spcPts val="4198"/>
              </a:lnSpc>
              <a:spcBef>
                <a:spcPts val="2398"/>
              </a:spcBef>
              <a:buNone/>
              <a:defRPr/>
            </a:pP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Website &amp; mobile apps for</a:t>
            </a:r>
            <a:br>
              <a:rPr lang="en-US" sz="2998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participants</a:t>
            </a:r>
          </a:p>
          <a:p>
            <a:pPr marL="0" indent="0" algn="ctr" defTabSz="1359264">
              <a:lnSpc>
                <a:spcPts val="4198"/>
              </a:lnSpc>
              <a:spcBef>
                <a:spcPts val="2398"/>
              </a:spcBef>
              <a:buNone/>
              <a:defRPr/>
            </a:pPr>
            <a:r>
              <a:rPr lang="en-US" sz="2998" i="1" dirty="0" err="1">
                <a:solidFill>
                  <a:srgbClr val="FFFFFF"/>
                </a:solidFill>
                <a:latin typeface="Arial" panose="020B0604020202020204"/>
              </a:rPr>
              <a:t>Vibrent</a:t>
            </a:r>
            <a:r>
              <a:rPr lang="en-US" sz="2998" i="1" dirty="0">
                <a:solidFill>
                  <a:srgbClr val="FFFFFF"/>
                </a:solidFill>
                <a:latin typeface="Arial" panose="020B0604020202020204"/>
              </a:rPr>
              <a:t>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768">
              <a:lnSpc>
                <a:spcPct val="100000"/>
              </a:lnSpc>
              <a:spcBef>
                <a:spcPts val="0"/>
              </a:spcBef>
              <a:buSzPct val="25000"/>
              <a:defRPr/>
            </a:pPr>
            <a:fld id="{00000000-1234-1234-1234-123412341234}" type="slidenum">
              <a:rPr lang="en-US" sz="2398" ker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 defTabSz="913768">
                <a:lnSpc>
                  <a:spcPct val="100000"/>
                </a:lnSpc>
                <a:spcBef>
                  <a:spcPts val="0"/>
                </a:spcBef>
                <a:buSzPct val="25000"/>
                <a:defRPr/>
              </a:pPr>
              <a:t>12</a:t>
            </a:fld>
            <a:endParaRPr lang="en-US" sz="2398" kern="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352262" y="7886165"/>
            <a:ext cx="7101950" cy="5026582"/>
          </a:xfrm>
          <a:prstGeom prst="rect">
            <a:avLst/>
          </a:prstGeom>
          <a:solidFill>
            <a:srgbClr val="92D050"/>
          </a:solidFill>
        </p:spPr>
        <p:txBody>
          <a:bodyPr vert="horz" wrap="none" lIns="0" tIns="0" rIns="0" bIns="0" numCol="1" spcCol="914400" rtlCol="0" anchor="ctr" anchorCtr="0">
            <a:normAutofit/>
          </a:bodyPr>
          <a:lstStyle>
            <a:lvl1pPr marL="340051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64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1020152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0254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80356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60458" indent="-170026" algn="l" defTabSz="1360203" rtl="0" eaLnBrk="1" fontAlgn="t" latinLnBrk="0" hangingPunct="1">
              <a:lnSpc>
                <a:spcPts val="223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0560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0659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0761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0863" indent="-340051" algn="l" defTabSz="1360203" rtl="0" eaLnBrk="1" latinLnBrk="0" hangingPunct="1">
              <a:lnSpc>
                <a:spcPct val="90000"/>
              </a:lnSpc>
              <a:spcBef>
                <a:spcPts val="743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59264">
              <a:lnSpc>
                <a:spcPct val="100000"/>
              </a:lnSpc>
              <a:buNone/>
              <a:defRPr/>
            </a:pPr>
            <a:r>
              <a:rPr lang="en-US" sz="4398" b="1" dirty="0">
                <a:solidFill>
                  <a:srgbClr val="FFFFFF"/>
                </a:solidFill>
                <a:latin typeface="Arial" panose="020B0604020202020204"/>
              </a:rPr>
              <a:t>COMMUNICATIONS &amp;</a:t>
            </a:r>
            <a:br>
              <a:rPr lang="en-US" sz="4398" b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4398" b="1" dirty="0">
                <a:solidFill>
                  <a:srgbClr val="FFFFFF"/>
                </a:solidFill>
                <a:latin typeface="Arial" panose="020B0604020202020204"/>
              </a:rPr>
              <a:t>ENGAGEMENT</a:t>
            </a:r>
            <a:br>
              <a:rPr lang="en-US" sz="4398" b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1200" b="1" dirty="0">
                <a:solidFill>
                  <a:srgbClr val="FFFFFF"/>
                </a:solidFill>
                <a:latin typeface="Arial" panose="020B0604020202020204"/>
              </a:rPr>
              <a:t/>
            </a:r>
            <a:br>
              <a:rPr lang="en-US" sz="1200" b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dirty="0" err="1">
                <a:solidFill>
                  <a:srgbClr val="FFFFFF"/>
                </a:solidFill>
                <a:latin typeface="Arial" panose="020B0604020202020204"/>
              </a:rPr>
              <a:t>Comms</a:t>
            </a: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, marketing, &amp; design expertise; </a:t>
            </a:r>
            <a:br>
              <a:rPr lang="en-US" sz="2998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engagement coordination &amp; community</a:t>
            </a:r>
            <a:br>
              <a:rPr lang="en-US" sz="2998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dirty="0">
                <a:solidFill>
                  <a:srgbClr val="FFFFFF"/>
                </a:solidFill>
                <a:latin typeface="Arial" panose="020B0604020202020204"/>
              </a:rPr>
              <a:t>partners network</a:t>
            </a:r>
          </a:p>
          <a:p>
            <a:pPr marL="0" indent="0" algn="ctr" defTabSz="1359264">
              <a:lnSpc>
                <a:spcPts val="4198"/>
              </a:lnSpc>
              <a:spcBef>
                <a:spcPts val="2398"/>
              </a:spcBef>
              <a:buNone/>
              <a:defRPr/>
            </a:pPr>
            <a:r>
              <a:rPr lang="en-US" sz="2998" i="1" dirty="0" err="1">
                <a:solidFill>
                  <a:srgbClr val="FFFFFF"/>
                </a:solidFill>
                <a:latin typeface="Arial" panose="020B0604020202020204"/>
              </a:rPr>
              <a:t>Wondros</a:t>
            </a:r>
            <a:r>
              <a:rPr lang="en-US" sz="2998" i="1" dirty="0">
                <a:solidFill>
                  <a:srgbClr val="FFFFFF"/>
                </a:solidFill>
                <a:latin typeface="Arial" panose="020B0604020202020204"/>
              </a:rPr>
              <a:t>, HCM, and</a:t>
            </a:r>
            <a:br>
              <a:rPr lang="en-US" sz="2998" i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998" i="1" dirty="0">
                <a:solidFill>
                  <a:srgbClr val="FFFFFF"/>
                </a:solidFill>
                <a:latin typeface="Arial" panose="020B0604020202020204"/>
              </a:rPr>
              <a:t>growing network of 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41226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648" y="1849289"/>
            <a:ext cx="22311326" cy="126503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17" y="7413417"/>
            <a:ext cx="457020" cy="68535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2376962" y="6138718"/>
            <a:ext cx="3226402" cy="1000092"/>
          </a:xfrm>
          <a:prstGeom prst="rect">
            <a:avLst/>
          </a:prstGeom>
          <a:solidFill>
            <a:schemeClr val="accent4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1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Illinois Precision Medicine Consortium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016314" y="6102544"/>
            <a:ext cx="2174982" cy="1077036"/>
          </a:xfrm>
          <a:prstGeom prst="rect">
            <a:avLst/>
          </a:prstGeom>
          <a:solidFill>
            <a:schemeClr val="accent4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University </a:t>
            </a:r>
            <a:r>
              <a:rPr lang="en-US" sz="2100" b="1" kern="0">
                <a:solidFill>
                  <a:srgbClr val="FFFFFF"/>
                </a:solidFill>
                <a:latin typeface="Arial" panose="020B0604020202020204"/>
              </a:rPr>
              <a:t>of Pittsburgh</a:t>
            </a:r>
            <a:endParaRPr lang="en-US" sz="15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84268" y="9019764"/>
            <a:ext cx="3155358" cy="1077036"/>
          </a:xfrm>
          <a:prstGeom prst="rect">
            <a:avLst/>
          </a:prstGeom>
          <a:solidFill>
            <a:schemeClr val="accent4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University of Arizona </a:t>
            </a:r>
          </a:p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(w/Banner Health)</a:t>
            </a:r>
            <a:endParaRPr lang="en-US" sz="15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063747" y="5720866"/>
            <a:ext cx="3436176" cy="972828"/>
          </a:xfrm>
          <a:prstGeom prst="rect">
            <a:avLst/>
          </a:prstGeom>
          <a:solidFill>
            <a:schemeClr val="accent4"/>
          </a:solidFill>
        </p:spPr>
        <p:txBody>
          <a:bodyPr wrap="square" lIns="176910" tIns="176910" rIns="176910" bIns="1769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New York City Precision Medicine Consortium</a:t>
            </a:r>
            <a:endParaRPr lang="en-US" sz="15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51" y="8193088"/>
            <a:ext cx="453624" cy="6802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357" y="5402178"/>
            <a:ext cx="453624" cy="68026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581" y="5276042"/>
            <a:ext cx="453624" cy="6802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845" y="5024706"/>
            <a:ext cx="453624" cy="68026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49" y="7706126"/>
            <a:ext cx="453624" cy="68026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487" y="4971362"/>
            <a:ext cx="453624" cy="68026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757" y="4450784"/>
            <a:ext cx="453624" cy="68026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5195618" y="9299302"/>
            <a:ext cx="3210302" cy="1077036"/>
          </a:xfrm>
          <a:prstGeom prst="rect">
            <a:avLst/>
          </a:prstGeom>
          <a:solidFill>
            <a:schemeClr val="accent4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California Precision Medicine Consortium</a:t>
            </a:r>
            <a:endParaRPr lang="en-US" sz="15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283238" y="4202149"/>
            <a:ext cx="3430846" cy="1077036"/>
          </a:xfrm>
          <a:prstGeom prst="rect">
            <a:avLst/>
          </a:prstGeom>
          <a:solidFill>
            <a:schemeClr val="accent4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New England Precision Medicine Consortium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686978" y="2590700"/>
            <a:ext cx="1993602" cy="2000366"/>
          </a:xfrm>
          <a:prstGeom prst="rect">
            <a:avLst/>
          </a:prstGeom>
          <a:solidFill>
            <a:schemeClr val="accent4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Trans-American Precision Medicine Consortium</a:t>
            </a:r>
            <a:endParaRPr lang="en-US" sz="15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420240" y="3311203"/>
            <a:ext cx="1989838" cy="1107814"/>
          </a:xfrm>
          <a:prstGeom prst="rect">
            <a:avLst/>
          </a:prstGeom>
          <a:solidFill>
            <a:schemeClr val="tx1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defRPr/>
            </a:pPr>
            <a:r>
              <a:rPr lang="en-US" sz="2100" b="1" kern="0" dirty="0">
                <a:solidFill>
                  <a:srgbClr val="FFFFFF"/>
                </a:solidFill>
              </a:rPr>
              <a:t>Mayo Clinic</a:t>
            </a:r>
          </a:p>
          <a:p>
            <a:pPr defTabSz="913854"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(Biobank)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88937" y="7794318"/>
            <a:ext cx="3217790" cy="1384813"/>
          </a:xfrm>
          <a:prstGeom prst="rect">
            <a:avLst/>
          </a:prstGeom>
          <a:solidFill>
            <a:schemeClr val="tx1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Scripps Translational Science Institute</a:t>
            </a:r>
          </a:p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(Participant Center)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489104" y="7286146"/>
            <a:ext cx="3997394" cy="1384813"/>
          </a:xfrm>
          <a:prstGeom prst="rect">
            <a:avLst/>
          </a:prstGeom>
          <a:solidFill>
            <a:schemeClr val="tx1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Vanderbilt Univ. Medical Center, with Broad &amp; Verily</a:t>
            </a:r>
          </a:p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(Data and Research Center)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09405" y="6068839"/>
            <a:ext cx="3199152" cy="127966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913854">
              <a:lnSpc>
                <a:spcPts val="4800"/>
              </a:lnSpc>
              <a:defRPr/>
            </a:pPr>
            <a:r>
              <a:rPr lang="en-US" sz="4000" b="1" kern="0" dirty="0">
                <a:solidFill>
                  <a:srgbClr val="FFFFFF"/>
                </a:solidFill>
                <a:latin typeface="Arial" panose="020B0604020202020204"/>
              </a:rPr>
              <a:t>FQHCs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918805" y="1530770"/>
            <a:ext cx="225368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0695" y="4003676"/>
            <a:ext cx="3199152" cy="1842916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913854">
              <a:lnSpc>
                <a:spcPts val="4800"/>
              </a:lnSpc>
              <a:defRPr/>
            </a:pPr>
            <a:r>
              <a:rPr lang="en-US" sz="4000" b="1" kern="0" dirty="0">
                <a:solidFill>
                  <a:srgbClr val="FFFFFF"/>
                </a:solidFill>
                <a:latin typeface="Arial" panose="020B0604020202020204"/>
              </a:rPr>
              <a:t>Regional Medical Centers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30695" y="2452029"/>
            <a:ext cx="3199152" cy="127966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913854">
              <a:lnSpc>
                <a:spcPts val="4300"/>
              </a:lnSpc>
              <a:defRPr/>
            </a:pPr>
            <a:r>
              <a:rPr lang="en-US" sz="4000" b="1" kern="0" dirty="0">
                <a:solidFill>
                  <a:srgbClr val="FFFFFF"/>
                </a:solidFill>
                <a:latin typeface="Arial" panose="020B0604020202020204"/>
              </a:rPr>
              <a:t>National Partners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645" y="4471707"/>
            <a:ext cx="457020" cy="6853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185" y="7302109"/>
            <a:ext cx="457020" cy="6853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473" y="6023321"/>
            <a:ext cx="457020" cy="6853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31" y="7808431"/>
            <a:ext cx="457020" cy="68535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605" y="7271125"/>
            <a:ext cx="457020" cy="68535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103" y="8493781"/>
            <a:ext cx="457020" cy="68535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281" y="7689231"/>
            <a:ext cx="457020" cy="68535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547" y="4769597"/>
            <a:ext cx="457020" cy="68535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169" y="4463367"/>
            <a:ext cx="457020" cy="685350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6829463" y="3184296"/>
            <a:ext cx="2231232" cy="1077036"/>
          </a:xfrm>
          <a:prstGeom prst="rect">
            <a:avLst/>
          </a:prstGeom>
          <a:solidFill>
            <a:schemeClr val="tx2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Hudson River Health Care</a:t>
            </a:r>
            <a:endParaRPr lang="en-US" sz="15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897066" y="8238639"/>
            <a:ext cx="1749474" cy="1384813"/>
          </a:xfrm>
          <a:prstGeom prst="rect">
            <a:avLst/>
          </a:prstGeom>
          <a:solidFill>
            <a:schemeClr val="tx2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Cherokee Health Systems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7813766" y="8450961"/>
            <a:ext cx="2255614" cy="1384813"/>
          </a:xfrm>
          <a:prstGeom prst="rect">
            <a:avLst/>
          </a:prstGeom>
          <a:solidFill>
            <a:schemeClr val="tx2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 err="1">
                <a:solidFill>
                  <a:srgbClr val="FFFFFF"/>
                </a:solidFill>
                <a:latin typeface="Arial" panose="020B0604020202020204"/>
              </a:rPr>
              <a:t>Eau</a:t>
            </a: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 Claire Cooperative Health Center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406960" y="10491351"/>
            <a:ext cx="2753158" cy="1107814"/>
          </a:xfrm>
          <a:prstGeom prst="rect">
            <a:avLst/>
          </a:prstGeom>
          <a:solidFill>
            <a:schemeClr val="tx2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San Ysidro Health Center</a:t>
            </a:r>
            <a:endParaRPr lang="en-US" sz="21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543738" y="10028473"/>
            <a:ext cx="2591478" cy="1384813"/>
          </a:xfrm>
          <a:prstGeom prst="rect">
            <a:avLst/>
          </a:prstGeom>
          <a:solidFill>
            <a:schemeClr val="tx2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Jackson-Hinds Comprehensive Health Center</a:t>
            </a:r>
            <a:endParaRPr lang="en-US" sz="15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9395916" y="3318263"/>
            <a:ext cx="4449738" cy="769260"/>
          </a:xfrm>
          <a:prstGeom prst="rect">
            <a:avLst/>
          </a:prstGeom>
          <a:solidFill>
            <a:schemeClr val="tx2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Community Health Center, Inc.</a:t>
            </a:r>
            <a:endParaRPr lang="en-US" sz="15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14" y="2895310"/>
            <a:ext cx="2695334" cy="2691292"/>
          </a:xfrm>
          <a:prstGeom prst="rect">
            <a:avLst/>
          </a:prstGeom>
        </p:spPr>
      </p:pic>
      <p:sp>
        <p:nvSpPr>
          <p:cNvPr id="5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National Network of Inaugural Partners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8654028" y="6909963"/>
            <a:ext cx="3657022" cy="1384813"/>
          </a:xfrm>
          <a:prstGeom prst="rect">
            <a:avLst/>
          </a:prstGeom>
          <a:solidFill>
            <a:schemeClr val="tx1"/>
          </a:solidFill>
        </p:spPr>
        <p:txBody>
          <a:bodyPr wrap="square" lIns="228510" tIns="228510" rIns="228510" bIns="22851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  <a:ea typeface="Calibri" charset="0"/>
                <a:cs typeface="Helvetica" charset="0"/>
              </a:rPr>
              <a:t>Federal Partners: </a:t>
            </a:r>
          </a:p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  <a:ea typeface="Calibri" charset="0"/>
                <a:cs typeface="Helvetica" charset="0"/>
              </a:rPr>
              <a:t>White House, HHS, NIH, ONC, HRSA, VA, USDS</a:t>
            </a: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317414" y="8464072"/>
            <a:ext cx="3654882" cy="1384813"/>
          </a:xfrm>
          <a:prstGeom prst="rect">
            <a:avLst/>
          </a:prstGeom>
          <a:solidFill>
            <a:schemeClr val="tx1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 err="1">
                <a:solidFill>
                  <a:srgbClr val="FFFFFF"/>
                </a:solidFill>
                <a:latin typeface="Arial" panose="020B0604020202020204"/>
              </a:rPr>
              <a:t>Vibrent</a:t>
            </a:r>
            <a:endParaRPr lang="en-US" sz="2100" b="1" kern="0" dirty="0">
              <a:solidFill>
                <a:srgbClr val="FFFFFF"/>
              </a:solidFill>
              <a:latin typeface="Arial" panose="020B0604020202020204"/>
            </a:endParaRPr>
          </a:p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(Participant Technology Systems Center)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349531" y="9967201"/>
            <a:ext cx="2971900" cy="1077157"/>
          </a:xfrm>
          <a:prstGeom prst="rect">
            <a:avLst/>
          </a:prstGeom>
          <a:solidFill>
            <a:srgbClr val="92D050"/>
          </a:solidFill>
        </p:spPr>
        <p:txBody>
          <a:bodyPr wrap="square" lIns="228570" tIns="228570" rIns="228570" bIns="228570" rtlCol="0">
            <a:spAutoFit/>
          </a:bodyPr>
          <a:lstStyle/>
          <a:p>
            <a:pPr defTabSz="1155432">
              <a:lnSpc>
                <a:spcPts val="2400"/>
              </a:lnSpc>
            </a:pPr>
            <a:r>
              <a:rPr lang="en-US" sz="2100" b="1" dirty="0">
                <a:solidFill>
                  <a:srgbClr val="FFFFFF"/>
                </a:solidFill>
                <a:latin typeface="Arial" panose="020B0604020202020204"/>
              </a:rPr>
              <a:t>National Alliance for Hispanic Health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365093" y="11185334"/>
            <a:ext cx="2539280" cy="1384934"/>
          </a:xfrm>
          <a:prstGeom prst="rect">
            <a:avLst/>
          </a:prstGeom>
          <a:solidFill>
            <a:srgbClr val="92D050"/>
          </a:solidFill>
        </p:spPr>
        <p:txBody>
          <a:bodyPr wrap="square" lIns="228570" tIns="228570" rIns="228570" bIns="228570" rtlCol="0">
            <a:spAutoFit/>
          </a:bodyPr>
          <a:lstStyle/>
          <a:p>
            <a:pPr defTabSz="1155432">
              <a:lnSpc>
                <a:spcPts val="2400"/>
              </a:lnSpc>
            </a:pPr>
            <a:r>
              <a:rPr lang="en-US" sz="2100" b="1" dirty="0">
                <a:solidFill>
                  <a:srgbClr val="FFFFFF"/>
                </a:solidFill>
                <a:latin typeface="Arial" panose="020B0604020202020204"/>
              </a:rPr>
              <a:t>Delta Research and Educational Foundation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849146" y="9755266"/>
            <a:ext cx="2180098" cy="784770"/>
          </a:xfrm>
          <a:prstGeom prst="rect">
            <a:avLst/>
          </a:prstGeom>
          <a:solidFill>
            <a:srgbClr val="92D050"/>
          </a:solidFill>
        </p:spPr>
        <p:txBody>
          <a:bodyPr wrap="square" lIns="228570" tIns="228570" rIns="228570" bIns="228570" rtlCol="0">
            <a:spAutoFit/>
          </a:bodyPr>
          <a:lstStyle/>
          <a:p>
            <a:pPr defTabSz="1155432"/>
            <a:r>
              <a:rPr lang="en-US" sz="2100" b="1" dirty="0" err="1">
                <a:solidFill>
                  <a:srgbClr val="FFFFFF"/>
                </a:solidFill>
                <a:latin typeface="Arial" panose="020B0604020202020204"/>
              </a:rPr>
              <a:t>FiftyForward</a:t>
            </a:r>
            <a:endParaRPr lang="en-US" sz="21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02166" y="4684024"/>
            <a:ext cx="2643266" cy="1384934"/>
          </a:xfrm>
          <a:prstGeom prst="rect">
            <a:avLst/>
          </a:prstGeom>
          <a:solidFill>
            <a:srgbClr val="92D050"/>
          </a:solidFill>
        </p:spPr>
        <p:txBody>
          <a:bodyPr wrap="square" lIns="228570" tIns="228570" rIns="228570" bIns="228570" rtlCol="0">
            <a:spAutoFit/>
          </a:bodyPr>
          <a:lstStyle/>
          <a:p>
            <a:pPr defTabSz="1155432">
              <a:lnSpc>
                <a:spcPts val="2400"/>
              </a:lnSpc>
            </a:pPr>
            <a:r>
              <a:rPr lang="en-US" sz="2100" b="1" dirty="0">
                <a:solidFill>
                  <a:srgbClr val="FFFFFF"/>
                </a:solidFill>
                <a:latin typeface="Arial" panose="020B0604020202020204"/>
              </a:rPr>
              <a:t>San Francisco General Hospital Foundation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31" y="6193638"/>
            <a:ext cx="457140" cy="6853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451" y="7208716"/>
            <a:ext cx="457140" cy="6853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945" y="5613420"/>
            <a:ext cx="457140" cy="6853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609" y="5712480"/>
            <a:ext cx="457140" cy="6853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37" y="6083557"/>
            <a:ext cx="457020" cy="68535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930695" y="7592279"/>
            <a:ext cx="3199152" cy="127966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913854">
              <a:lnSpc>
                <a:spcPts val="4300"/>
              </a:lnSpc>
              <a:defRPr/>
            </a:pPr>
            <a:r>
              <a:rPr lang="en-US" sz="4000" b="1" kern="0" dirty="0">
                <a:solidFill>
                  <a:srgbClr val="FFFFFF"/>
                </a:solidFill>
                <a:latin typeface="Arial" panose="020B0604020202020204"/>
              </a:rPr>
              <a:t>Community Partners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816" y="8177457"/>
            <a:ext cx="453804" cy="680525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12109581" y="8894339"/>
            <a:ext cx="2921035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lIns="228600" tIns="228600" rIns="228600" bIns="228600" rtlCol="0">
            <a:spAutoFit/>
          </a:bodyPr>
          <a:lstStyle/>
          <a:p>
            <a:pPr lvl="0" defTabSz="914218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</a:rPr>
              <a:t>Southern </a:t>
            </a:r>
            <a:r>
              <a:rPr lang="en-US" sz="2100" b="1" i="1" kern="0" dirty="0">
                <a:solidFill>
                  <a:srgbClr val="FFFFFF"/>
                </a:solidFill>
              </a:rPr>
              <a:t>All of Us </a:t>
            </a:r>
            <a:r>
              <a:rPr lang="en-US" sz="2100" b="1" kern="0" dirty="0">
                <a:solidFill>
                  <a:srgbClr val="FFFFFF"/>
                </a:solidFill>
              </a:rPr>
              <a:t>Network</a:t>
            </a:r>
            <a:endParaRPr lang="en-US" sz="1500" kern="0" dirty="0">
              <a:solidFill>
                <a:srgbClr val="FFFFFF"/>
              </a:solidFill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033" y="4775216"/>
            <a:ext cx="453804" cy="680525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1750291" y="5266743"/>
            <a:ext cx="3316455" cy="769441"/>
          </a:xfrm>
          <a:prstGeom prst="rect">
            <a:avLst/>
          </a:prstGeom>
          <a:solidFill>
            <a:schemeClr val="accent4"/>
          </a:solidFill>
        </p:spPr>
        <p:txBody>
          <a:bodyPr wrap="square" lIns="228600" tIns="228600" rIns="228600" bIns="22860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100" b="1" i="1" kern="0" dirty="0">
                <a:solidFill>
                  <a:srgbClr val="FFFFFF"/>
                </a:solidFill>
              </a:rPr>
              <a:t>All of Us, </a:t>
            </a:r>
            <a:r>
              <a:rPr lang="en-US" sz="2100" b="1" kern="0" dirty="0">
                <a:solidFill>
                  <a:srgbClr val="FFFFFF"/>
                </a:solidFill>
              </a:rPr>
              <a:t>Wisconsin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5897548" y="11363904"/>
            <a:ext cx="2859602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lIns="228600" tIns="228600" rIns="228600" bIns="22860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100" b="1" dirty="0" err="1">
                <a:solidFill>
                  <a:srgbClr val="FFFFFF"/>
                </a:solidFill>
                <a:latin typeface="+mj-lt"/>
              </a:rPr>
              <a:t>SouthEast</a:t>
            </a:r>
            <a:r>
              <a:rPr lang="en-US" sz="2100" b="1" dirty="0">
                <a:solidFill>
                  <a:srgbClr val="FFFFFF"/>
                </a:solidFill>
                <a:latin typeface="+mj-lt"/>
              </a:rPr>
              <a:t> Enrollment Center</a:t>
            </a:r>
            <a:endParaRPr lang="en-US" sz="15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416" y="10468703"/>
            <a:ext cx="453804" cy="68052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25" y="7005826"/>
            <a:ext cx="457020" cy="685350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5636190" y="6861605"/>
            <a:ext cx="1649553" cy="769260"/>
          </a:xfrm>
          <a:prstGeom prst="rect">
            <a:avLst/>
          </a:prstGeom>
          <a:solidFill>
            <a:schemeClr val="tx1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 err="1">
                <a:solidFill>
                  <a:srgbClr val="FFFFFF"/>
                </a:solidFill>
                <a:latin typeface="Arial" panose="020B0604020202020204"/>
              </a:rPr>
              <a:t>Wondros</a:t>
            </a:r>
            <a:endParaRPr lang="en-US" sz="210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831" y="6115186"/>
            <a:ext cx="457020" cy="685350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22472869" y="6909963"/>
            <a:ext cx="1114683" cy="769260"/>
          </a:xfrm>
          <a:prstGeom prst="rect">
            <a:avLst/>
          </a:prstGeom>
          <a:solidFill>
            <a:schemeClr val="tx1"/>
          </a:solidFill>
        </p:spPr>
        <p:txBody>
          <a:bodyPr wrap="square" lIns="228510" tIns="228510" rIns="228510" bIns="228510" rtlCol="0">
            <a:spAutoFit/>
          </a:bodyPr>
          <a:lstStyle/>
          <a:p>
            <a:pPr defTabSz="913854">
              <a:lnSpc>
                <a:spcPts val="2400"/>
              </a:lnSpc>
              <a:defRPr/>
            </a:pPr>
            <a:r>
              <a:rPr lang="en-US" sz="2100" b="1" kern="0" dirty="0">
                <a:solidFill>
                  <a:srgbClr val="FFFFFF"/>
                </a:solidFill>
                <a:latin typeface="Arial" panose="020B0604020202020204"/>
              </a:rPr>
              <a:t>HCM</a:t>
            </a:r>
          </a:p>
        </p:txBody>
      </p:sp>
    </p:spTree>
    <p:extLst>
      <p:ext uri="{BB962C8B-B14F-4D97-AF65-F5344CB8AC3E}">
        <p14:creationId xmlns:p14="http://schemas.microsoft.com/office/powerpoint/2010/main" val="6785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" y="1528689"/>
            <a:ext cx="22545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Audacious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9832" indent="0">
              <a:buNone/>
            </a:pPr>
            <a:r>
              <a:rPr lang="en-US" spc="-38" dirty="0">
                <a:cs typeface="Calibri"/>
              </a:rPr>
              <a:t>Through the </a:t>
            </a:r>
            <a:r>
              <a:rPr lang="en-US" i="1" dirty="0">
                <a:solidFill>
                  <a:srgbClr val="262261"/>
                </a:solidFill>
              </a:rPr>
              <a:t>All of Us</a:t>
            </a:r>
            <a:r>
              <a:rPr lang="en-US" b="1" baseline="8000" dirty="0">
                <a:solidFill>
                  <a:srgbClr val="262261"/>
                </a:solidFill>
              </a:rPr>
              <a:t> </a:t>
            </a:r>
            <a:r>
              <a:rPr lang="en-US" dirty="0">
                <a:solidFill>
                  <a:srgbClr val="262261"/>
                </a:solidFill>
              </a:rPr>
              <a:t>Research Program</a:t>
            </a:r>
            <a:r>
              <a:rPr lang="en-US" spc="-38" dirty="0">
                <a:cs typeface="Calibri"/>
              </a:rPr>
              <a:t>, we aim to generate:</a:t>
            </a:r>
          </a:p>
          <a:p>
            <a:pPr marR="9832"/>
            <a:r>
              <a:rPr lang="en-US" b="1" spc="-38" dirty="0">
                <a:solidFill>
                  <a:schemeClr val="accent1"/>
                </a:solidFill>
                <a:cs typeface="Calibri"/>
              </a:rPr>
              <a:t>A new model of research</a:t>
            </a:r>
            <a:r>
              <a:rPr lang="en-US" b="1" spc="-38" dirty="0">
                <a:solidFill>
                  <a:srgbClr val="00B8FF"/>
                </a:solidFill>
                <a:cs typeface="Calibri"/>
              </a:rPr>
              <a:t> </a:t>
            </a:r>
            <a:r>
              <a:rPr lang="en-US" spc="-38" dirty="0">
                <a:cs typeface="Calibri"/>
              </a:rPr>
              <a:t>based on collaboration among researchers, </a:t>
            </a:r>
            <a:r>
              <a:rPr lang="en-US" spc="-58" dirty="0">
                <a:cs typeface="Calibri"/>
              </a:rPr>
              <a:t>providers, </a:t>
            </a:r>
            <a:r>
              <a:rPr lang="en-US" spc="-10" dirty="0">
                <a:cs typeface="Calibri"/>
              </a:rPr>
              <a:t>and </a:t>
            </a:r>
            <a:r>
              <a:rPr lang="en-US" spc="-19" dirty="0">
                <a:cs typeface="Calibri"/>
              </a:rPr>
              <a:t>participants</a:t>
            </a:r>
          </a:p>
          <a:p>
            <a:pPr marR="9832"/>
            <a:r>
              <a:rPr lang="en-US" b="1" spc="-19" dirty="0">
                <a:solidFill>
                  <a:schemeClr val="accent1"/>
                </a:solidFill>
                <a:cs typeface="Calibri"/>
              </a:rPr>
              <a:t>A rich resource of data</a:t>
            </a:r>
            <a:r>
              <a:rPr lang="en-US" spc="-19" dirty="0">
                <a:cs typeface="Calibri"/>
              </a:rPr>
              <a:t>, including </a:t>
            </a:r>
            <a:r>
              <a:rPr lang="en-US" spc="-19" dirty="0" err="1">
                <a:cs typeface="Calibri"/>
              </a:rPr>
              <a:t>biospecimens</a:t>
            </a:r>
            <a:r>
              <a:rPr lang="en-US" spc="-19" dirty="0">
                <a:cs typeface="Calibri"/>
              </a:rPr>
              <a:t>, to help accelerate research advances</a:t>
            </a:r>
            <a:endParaRPr lang="en-US" dirty="0">
              <a:cs typeface="Times New Roman"/>
            </a:endParaRPr>
          </a:p>
          <a:p>
            <a:pPr marR="9832"/>
            <a:r>
              <a:rPr lang="en-US" b="1" dirty="0">
                <a:solidFill>
                  <a:schemeClr val="accent1"/>
                </a:solidFill>
                <a:cs typeface="Times New Roman"/>
              </a:rPr>
              <a:t>Increased knowledge </a:t>
            </a:r>
            <a:r>
              <a:rPr lang="en-US" dirty="0">
                <a:cs typeface="Times New Roman"/>
              </a:rPr>
              <a:t>leading to individualized care and improved health for future generations</a:t>
            </a:r>
          </a:p>
          <a:p>
            <a:endParaRPr lang="en-US" dirty="0"/>
          </a:p>
        </p:txBody>
      </p:sp>
      <p:pic>
        <p:nvPicPr>
          <p:cNvPr id="6" name="All of Us HCM Deck PowerPoint Icons-02.png" descr="All of Us HCM Deck PowerPoint Icons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33230" y="2909836"/>
            <a:ext cx="7315200" cy="73152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71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" y="2171700"/>
            <a:ext cx="24330373" cy="918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/>
          <p:nvPr/>
        </p:nvSpPr>
        <p:spPr>
          <a:xfrm>
            <a:off x="0" y="0"/>
            <a:ext cx="24413265" cy="13716000"/>
          </a:xfrm>
          <a:prstGeom prst="rect">
            <a:avLst/>
          </a:prstGeom>
          <a:blipFill>
            <a:blip r:embed="rId2" cstate="print">
              <a:alphaModFix amt="50000"/>
            </a:blip>
            <a:srcRect/>
            <a:stretch>
              <a:fillRect l="-22085" t="-19548" r="-2031" b="-2266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4413" y="2330006"/>
            <a:ext cx="14063221" cy="3682800"/>
          </a:xfrm>
        </p:spPr>
        <p:txBody>
          <a:bodyPr/>
          <a:lstStyle/>
          <a:p>
            <a:pPr>
              <a:lnSpc>
                <a:spcPts val="7200"/>
              </a:lnSpc>
            </a:pPr>
            <a:r>
              <a:rPr lang="en-US" sz="5400" i="1" dirty="0"/>
              <a:t>“My hope is that this becomes the foundation,</a:t>
            </a:r>
            <a:br>
              <a:rPr lang="en-US" sz="5400" i="1" dirty="0"/>
            </a:br>
            <a:r>
              <a:rPr lang="en-US" sz="5400" i="1" dirty="0"/>
              <a:t> the architecture, whereby in 10 years from</a:t>
            </a:r>
            <a:br>
              <a:rPr lang="en-US" sz="5400" i="1" dirty="0"/>
            </a:br>
            <a:r>
              <a:rPr lang="en-US" sz="5400" i="1" dirty="0"/>
              <a:t> now we can look back and say that we have</a:t>
            </a:r>
            <a:br>
              <a:rPr lang="en-US" sz="5400" i="1" dirty="0"/>
            </a:br>
            <a:r>
              <a:rPr lang="en-US" sz="5400" i="1" dirty="0"/>
              <a:t> </a:t>
            </a:r>
            <a:r>
              <a:rPr lang="en-US" sz="5400" b="1" i="1" dirty="0"/>
              <a:t>revolutionized medicine</a:t>
            </a:r>
            <a:r>
              <a:rPr lang="en-US" sz="5400" i="1" dirty="0"/>
              <a:t>.”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05229" y="6638544"/>
            <a:ext cx="14063221" cy="7938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360203" rtl="0" eaLnBrk="1" latinLnBrk="0" hangingPunct="1">
              <a:lnSpc>
                <a:spcPts val="6247"/>
              </a:lnSpc>
              <a:spcBef>
                <a:spcPct val="0"/>
              </a:spcBef>
              <a:buNone/>
              <a:defRPr sz="62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7200"/>
              </a:lnSpc>
            </a:pPr>
            <a:r>
              <a:rPr lang="en-US" sz="5400" i="1" dirty="0"/>
              <a:t>—President Barack Obama</a:t>
            </a:r>
          </a:p>
        </p:txBody>
      </p:sp>
      <p:sp>
        <p:nvSpPr>
          <p:cNvPr id="5" name="object 6"/>
          <p:cNvSpPr txBox="1"/>
          <p:nvPr/>
        </p:nvSpPr>
        <p:spPr>
          <a:xfrm>
            <a:off x="8305229" y="531162"/>
            <a:ext cx="1406322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sz="3600" spc="-58" dirty="0">
                <a:cs typeface="Calibri"/>
              </a:rPr>
              <a:t>Announced </a:t>
            </a:r>
            <a:r>
              <a:rPr sz="3600" spc="-38" dirty="0">
                <a:cs typeface="Calibri"/>
              </a:rPr>
              <a:t>by </a:t>
            </a:r>
            <a:r>
              <a:rPr sz="3600" spc="-68" dirty="0">
                <a:cs typeface="Calibri"/>
              </a:rPr>
              <a:t>President </a:t>
            </a:r>
            <a:r>
              <a:rPr sz="3600" spc="-48" dirty="0" smtClean="0">
                <a:cs typeface="Calibri"/>
              </a:rPr>
              <a:t>Obama </a:t>
            </a:r>
            <a:r>
              <a:rPr sz="3600" spc="-38" dirty="0">
                <a:cs typeface="Calibri"/>
              </a:rPr>
              <a:t>in </a:t>
            </a:r>
            <a:r>
              <a:rPr sz="3600" spc="-48" dirty="0">
                <a:cs typeface="Calibri"/>
              </a:rPr>
              <a:t>his 2015 </a:t>
            </a:r>
            <a:r>
              <a:rPr sz="3600" spc="-78" dirty="0">
                <a:cs typeface="Calibri"/>
              </a:rPr>
              <a:t>State </a:t>
            </a:r>
            <a:r>
              <a:rPr sz="3600" spc="-38" dirty="0">
                <a:cs typeface="Calibri"/>
              </a:rPr>
              <a:t>of the </a:t>
            </a:r>
            <a:r>
              <a:rPr sz="3600" spc="-48" dirty="0">
                <a:cs typeface="Calibri"/>
              </a:rPr>
              <a:t>Union</a:t>
            </a:r>
            <a:r>
              <a:rPr sz="3600" spc="-648" dirty="0">
                <a:cs typeface="Calibri"/>
              </a:rPr>
              <a:t> </a:t>
            </a:r>
            <a:r>
              <a:rPr lang="en-US" sz="3600" spc="-648" dirty="0">
                <a:cs typeface="Calibri"/>
              </a:rPr>
              <a:t> </a:t>
            </a:r>
            <a:r>
              <a:rPr sz="3600" spc="-68" dirty="0">
                <a:cs typeface="Calibri"/>
              </a:rPr>
              <a:t>addres</a:t>
            </a:r>
            <a:r>
              <a:rPr lang="en-US" sz="3600" spc="-68" dirty="0">
                <a:cs typeface="Calibri"/>
              </a:rPr>
              <a:t>s</a:t>
            </a:r>
            <a:endParaRPr sz="3600" dirty="0">
              <a:cs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8634413" y="8111965"/>
            <a:ext cx="14584816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68559">
              <a:lnSpc>
                <a:spcPts val="4800"/>
              </a:lnSpc>
            </a:pPr>
            <a:r>
              <a:rPr sz="3600" b="1" dirty="0">
                <a:solidFill>
                  <a:srgbClr val="00AAEB"/>
                </a:solidFill>
                <a:cs typeface="Calibri"/>
              </a:rPr>
              <a:t>MISSION: </a:t>
            </a:r>
            <a:r>
              <a:rPr sz="3600" spc="-213" dirty="0">
                <a:cs typeface="Calibri"/>
              </a:rPr>
              <a:t>To </a:t>
            </a:r>
            <a:r>
              <a:rPr sz="3600" spc="-48" dirty="0">
                <a:cs typeface="Calibri"/>
              </a:rPr>
              <a:t>enable </a:t>
            </a:r>
            <a:r>
              <a:rPr sz="3600" dirty="0">
                <a:cs typeface="Calibri"/>
              </a:rPr>
              <a:t>a </a:t>
            </a:r>
            <a:r>
              <a:rPr sz="3600" spc="-38" dirty="0">
                <a:cs typeface="Calibri"/>
              </a:rPr>
              <a:t>new </a:t>
            </a:r>
            <a:r>
              <a:rPr sz="3600" spc="-58" dirty="0">
                <a:cs typeface="Calibri"/>
              </a:rPr>
              <a:t>era </a:t>
            </a:r>
            <a:r>
              <a:rPr sz="3600" spc="-29" dirty="0">
                <a:cs typeface="Calibri"/>
              </a:rPr>
              <a:t>of </a:t>
            </a:r>
            <a:r>
              <a:rPr sz="3600" spc="-48" dirty="0">
                <a:cs typeface="Calibri"/>
              </a:rPr>
              <a:t>medicine </a:t>
            </a:r>
            <a:r>
              <a:rPr sz="3600" spc="-58" dirty="0">
                <a:cs typeface="Calibri"/>
              </a:rPr>
              <a:t>through research, </a:t>
            </a:r>
            <a:r>
              <a:rPr sz="3600" dirty="0">
                <a:cs typeface="Calibri"/>
              </a:rPr>
              <a:t>technology, </a:t>
            </a:r>
            <a:r>
              <a:rPr sz="3600" spc="19" dirty="0">
                <a:cs typeface="Calibri"/>
              </a:rPr>
              <a:t>and </a:t>
            </a:r>
            <a:r>
              <a:rPr sz="3600" spc="29" dirty="0">
                <a:cs typeface="Calibri"/>
              </a:rPr>
              <a:t>policies </a:t>
            </a:r>
            <a:r>
              <a:rPr sz="3600" spc="10" dirty="0">
                <a:cs typeface="Calibri"/>
              </a:rPr>
              <a:t>that </a:t>
            </a:r>
            <a:r>
              <a:rPr sz="3600" spc="19" dirty="0">
                <a:cs typeface="Calibri"/>
              </a:rPr>
              <a:t>empower </a:t>
            </a:r>
            <a:r>
              <a:rPr sz="3600" spc="10" dirty="0">
                <a:cs typeface="Calibri"/>
              </a:rPr>
              <a:t>patients, </a:t>
            </a:r>
            <a:r>
              <a:rPr sz="3600" spc="19" dirty="0">
                <a:cs typeface="Calibri"/>
              </a:rPr>
              <a:t>researchers, </a:t>
            </a:r>
            <a:r>
              <a:rPr sz="3600" spc="-10" dirty="0">
                <a:cs typeface="Calibri"/>
              </a:rPr>
              <a:t>and </a:t>
            </a:r>
            <a:r>
              <a:rPr sz="3600" spc="-19" dirty="0">
                <a:cs typeface="Calibri"/>
              </a:rPr>
              <a:t>providers </a:t>
            </a:r>
            <a:r>
              <a:rPr sz="3600" spc="-29" dirty="0">
                <a:cs typeface="Calibri"/>
              </a:rPr>
              <a:t>to </a:t>
            </a:r>
            <a:r>
              <a:rPr sz="3600" spc="-10" dirty="0">
                <a:cs typeface="Calibri"/>
              </a:rPr>
              <a:t>work </a:t>
            </a:r>
            <a:r>
              <a:rPr sz="3600" spc="-19" dirty="0">
                <a:cs typeface="Calibri"/>
              </a:rPr>
              <a:t>together </a:t>
            </a:r>
            <a:r>
              <a:rPr sz="3600" spc="-29" dirty="0">
                <a:cs typeface="Calibri"/>
              </a:rPr>
              <a:t>toward </a:t>
            </a:r>
            <a:r>
              <a:rPr sz="3600" spc="-10" dirty="0">
                <a:cs typeface="Calibri"/>
              </a:rPr>
              <a:t>development of individualized</a:t>
            </a:r>
            <a:r>
              <a:rPr sz="3600" spc="-78" dirty="0">
                <a:cs typeface="Calibri"/>
              </a:rPr>
              <a:t> </a:t>
            </a:r>
            <a:r>
              <a:rPr sz="3600" spc="-29" dirty="0" smtClean="0">
                <a:cs typeface="Calibri"/>
              </a:rPr>
              <a:t>care</a:t>
            </a:r>
            <a:r>
              <a:rPr lang="en-US" sz="3600" spc="-29" dirty="0" smtClean="0">
                <a:cs typeface="Calibri"/>
              </a:rPr>
              <a:t>.</a:t>
            </a:r>
            <a:endParaRPr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4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</a:t>
            </a:r>
            <a:r>
              <a:rPr lang="en-US" i="1" dirty="0"/>
              <a:t>All of Us </a:t>
            </a:r>
            <a:r>
              <a:rPr lang="en-US" dirty="0"/>
              <a:t>Research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E91D-5E50-CA47-AE58-EB3F18DE5D5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09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14400" y="3805804"/>
            <a:ext cx="9622653" cy="461410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1360203" rtl="0" eaLnBrk="1" latinLnBrk="0" hangingPunct="1">
              <a:lnSpc>
                <a:spcPts val="26776"/>
              </a:lnSpc>
              <a:spcBef>
                <a:spcPct val="0"/>
              </a:spcBef>
              <a:buNone/>
              <a:defRPr sz="267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0"/>
              </a:lnSpc>
            </a:pPr>
            <a:r>
              <a:rPr lang="en-US" sz="24000"/>
              <a:t>$130M</a:t>
            </a:r>
            <a:endParaRPr lang="en-US" sz="24000" dirty="0"/>
          </a:p>
        </p:txBody>
      </p:sp>
      <p:sp>
        <p:nvSpPr>
          <p:cNvPr id="6" name="TextBox 5"/>
          <p:cNvSpPr txBox="1"/>
          <p:nvPr/>
        </p:nvSpPr>
        <p:spPr>
          <a:xfrm>
            <a:off x="2111583" y="8296433"/>
            <a:ext cx="8864381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spc="900" dirty="0"/>
              <a:t>FY16</a:t>
            </a:r>
          </a:p>
          <a:p>
            <a:pPr algn="ctr">
              <a:spcBef>
                <a:spcPts val="1200"/>
              </a:spcBef>
            </a:pPr>
            <a:r>
              <a:rPr lang="en-US" sz="4800" spc="900" dirty="0"/>
              <a:t>ENACTED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81760" y="8296433"/>
            <a:ext cx="8798111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400"/>
              </a:lnSpc>
              <a:spcBef>
                <a:spcPts val="3600"/>
              </a:spcBef>
            </a:pPr>
            <a:r>
              <a:rPr lang="en-US" sz="4800" spc="900" dirty="0"/>
              <a:t>FY17 </a:t>
            </a:r>
          </a:p>
          <a:p>
            <a:pPr algn="ctr"/>
            <a:r>
              <a:rPr lang="en-US" sz="4800" spc="900" dirty="0"/>
              <a:t>ENACTED </a:t>
            </a:r>
          </a:p>
          <a:p>
            <a:pPr algn="ctr"/>
            <a:r>
              <a:rPr lang="en-US" sz="2800" spc="400" dirty="0"/>
              <a:t>(Includes $40M from the Cures Act for   FY 2017)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906465" y="753050"/>
            <a:ext cx="22556787" cy="5561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1360203" rtl="0" eaLnBrk="1" latinLnBrk="0" hangingPunct="1">
              <a:lnSpc>
                <a:spcPts val="26776"/>
              </a:lnSpc>
              <a:spcBef>
                <a:spcPct val="0"/>
              </a:spcBef>
              <a:buNone/>
              <a:defRPr sz="267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677"/>
              </a:lnSpc>
              <a:defRPr/>
            </a:pPr>
            <a:r>
              <a:rPr lang="en-US" sz="4800" b="1" dirty="0"/>
              <a:t>Budget for the </a:t>
            </a:r>
            <a:r>
              <a:rPr lang="en-US" sz="4800" b="1" i="1" dirty="0"/>
              <a:t>All of Us</a:t>
            </a:r>
            <a:r>
              <a:rPr lang="en-US" sz="4800" b="1" dirty="0"/>
              <a:t> Research Program </a:t>
            </a:r>
            <a:endParaRPr lang="en-US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1528689"/>
            <a:ext cx="22545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12747395" y="3805803"/>
            <a:ext cx="9730140" cy="461410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1360203" rtl="0" eaLnBrk="1" latinLnBrk="0" hangingPunct="1">
              <a:lnSpc>
                <a:spcPts val="26776"/>
              </a:lnSpc>
              <a:spcBef>
                <a:spcPct val="0"/>
              </a:spcBef>
              <a:buNone/>
              <a:defRPr sz="267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0"/>
              </a:lnSpc>
            </a:pPr>
            <a:r>
              <a:rPr lang="en-US" sz="24000" dirty="0"/>
              <a:t>$230M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95342" y="2828545"/>
            <a:ext cx="9058283" cy="9442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Signed into law on December 13, 2016, this act authorizes an additional </a:t>
            </a:r>
            <a:r>
              <a:rPr lang="en-US" b="1" dirty="0">
                <a:solidFill>
                  <a:schemeClr val="tx2"/>
                </a:solidFill>
              </a:rPr>
              <a:t>$1.5 billion of funding </a:t>
            </a:r>
            <a:r>
              <a:rPr lang="en-US" dirty="0"/>
              <a:t>over 10 years for NIH’s </a:t>
            </a:r>
            <a:r>
              <a:rPr lang="en-US" i="1" dirty="0"/>
              <a:t>All of Us </a:t>
            </a:r>
            <a:r>
              <a:rPr lang="en-US" dirty="0"/>
              <a:t>Research Program.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from the 21</a:t>
            </a:r>
            <a:r>
              <a:rPr lang="en-US" baseline="30000" dirty="0"/>
              <a:t>st</a:t>
            </a:r>
            <a:r>
              <a:rPr lang="en-US" dirty="0"/>
              <a:t> Century Cures 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1155680" y="2828545"/>
            <a:ext cx="11243691" cy="7055778"/>
          </a:xfrm>
          <a:prstGeom prst="rect">
            <a:avLst/>
          </a:prstGeom>
          <a:solidFill>
            <a:schemeClr val="tx2"/>
          </a:solidFill>
        </p:spPr>
        <p:txBody>
          <a:bodyPr wrap="square" lIns="457200" tIns="457200" rIns="914400" bIns="457200" rtlCol="0">
            <a:spAutoFit/>
          </a:bodyPr>
          <a:lstStyle/>
          <a:p>
            <a:pPr marL="457200" indent="-182880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Congress has provided an enormous gift to science in the form of the Cures Act, a gift that reflects a deep confidence in the promise of biomedical research to make discoveries and develop cures in the 21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century.”</a:t>
            </a:r>
          </a:p>
          <a:p>
            <a:pPr algn="ctr"/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—Kathy Hudson and Francis Collins,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NEJM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45" y="326572"/>
            <a:ext cx="17842141" cy="13104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864" y="486592"/>
            <a:ext cx="5214097" cy="15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The</a:t>
            </a:r>
            <a:r>
              <a:rPr lang="en-US" sz="4800" i="1" dirty="0">
                <a:solidFill>
                  <a:schemeClr val="tx1"/>
                </a:solidFill>
                <a:latin typeface="+mj-lt"/>
              </a:rPr>
              <a:t> All of Us 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Research Program </a:t>
            </a:r>
            <a:endParaRPr lang="en-US" sz="48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39792" y="4326991"/>
            <a:ext cx="10945066" cy="5886580"/>
          </a:xfrm>
        </p:spPr>
        <p:txBody>
          <a:bodyPr/>
          <a:lstStyle/>
          <a:p>
            <a:pPr>
              <a:lnSpc>
                <a:spcPts val="4800"/>
              </a:lnSpc>
              <a:tabLst>
                <a:tab pos="399415" algn="l"/>
              </a:tabLst>
            </a:pPr>
            <a:r>
              <a:rPr lang="en-US" dirty="0">
                <a:cs typeface="Calibri"/>
              </a:rPr>
              <a:t>The </a:t>
            </a:r>
            <a:r>
              <a:rPr lang="en-US" spc="-19" dirty="0">
                <a:cs typeface="Calibri"/>
              </a:rPr>
              <a:t>cornerstone </a:t>
            </a:r>
            <a:r>
              <a:rPr lang="en-US" spc="-10" dirty="0">
                <a:cs typeface="Calibri"/>
              </a:rPr>
              <a:t>of </a:t>
            </a:r>
            <a:r>
              <a:rPr lang="en-US" dirty="0">
                <a:cs typeface="Calibri"/>
              </a:rPr>
              <a:t>the </a:t>
            </a:r>
            <a:r>
              <a:rPr lang="en-US" spc="-19" dirty="0">
                <a:cs typeface="Calibri"/>
              </a:rPr>
              <a:t>larger </a:t>
            </a:r>
            <a:r>
              <a:rPr lang="en-US" dirty="0">
                <a:cs typeface="Calibri"/>
              </a:rPr>
              <a:t>PMI – </a:t>
            </a:r>
            <a:r>
              <a:rPr lang="en-US" spc="-10" dirty="0">
                <a:cs typeface="Calibri"/>
              </a:rPr>
              <a:t>led by </a:t>
            </a:r>
            <a:r>
              <a:rPr lang="en-US" dirty="0">
                <a:cs typeface="Calibri"/>
              </a:rPr>
              <a:t>the</a:t>
            </a:r>
            <a:r>
              <a:rPr lang="en-US" spc="-155" dirty="0">
                <a:cs typeface="Calibri"/>
              </a:rPr>
              <a:t> </a:t>
            </a:r>
            <a:r>
              <a:rPr lang="en-US" dirty="0">
                <a:cs typeface="Calibri"/>
              </a:rPr>
              <a:t>NIH</a:t>
            </a:r>
          </a:p>
          <a:p>
            <a:pPr>
              <a:lnSpc>
                <a:spcPts val="4800"/>
              </a:lnSpc>
              <a:tabLst>
                <a:tab pos="399415" algn="l"/>
              </a:tabLst>
            </a:pPr>
            <a:r>
              <a:rPr lang="en-US" dirty="0">
                <a:cs typeface="Calibri"/>
              </a:rPr>
              <a:t>One </a:t>
            </a:r>
            <a:r>
              <a:rPr lang="en-US" spc="-10" dirty="0">
                <a:cs typeface="Calibri"/>
              </a:rPr>
              <a:t>million </a:t>
            </a:r>
            <a:r>
              <a:rPr lang="en-US" dirty="0">
                <a:cs typeface="Calibri"/>
              </a:rPr>
              <a:t>or </a:t>
            </a:r>
            <a:r>
              <a:rPr lang="en-US" spc="-19" dirty="0">
                <a:cs typeface="Calibri"/>
              </a:rPr>
              <a:t>more volunteers, reﬂecting </a:t>
            </a:r>
            <a:r>
              <a:rPr lang="en-US" dirty="0">
                <a:cs typeface="Calibri"/>
              </a:rPr>
              <a:t>the </a:t>
            </a:r>
            <a:r>
              <a:rPr lang="en-US" spc="-19" dirty="0">
                <a:cs typeface="Calibri"/>
              </a:rPr>
              <a:t>broad diversity </a:t>
            </a:r>
            <a:r>
              <a:rPr lang="en-US" spc="-10" dirty="0">
                <a:cs typeface="Calibri"/>
              </a:rPr>
              <a:t>of </a:t>
            </a:r>
            <a:r>
              <a:rPr lang="en-US" dirty="0">
                <a:cs typeface="Calibri"/>
              </a:rPr>
              <a:t>the</a:t>
            </a:r>
            <a:r>
              <a:rPr lang="en-US" spc="78" dirty="0">
                <a:cs typeface="Calibri"/>
              </a:rPr>
              <a:t> </a:t>
            </a:r>
            <a:r>
              <a:rPr lang="en-US" spc="-29" dirty="0">
                <a:cs typeface="Calibri"/>
              </a:rPr>
              <a:t>U.S.</a:t>
            </a:r>
          </a:p>
          <a:p>
            <a:pPr>
              <a:lnSpc>
                <a:spcPts val="4800"/>
              </a:lnSpc>
              <a:tabLst>
                <a:tab pos="399415" algn="l"/>
              </a:tabLst>
            </a:pPr>
            <a:r>
              <a:rPr lang="en-US" spc="-10" dirty="0">
                <a:cs typeface="Calibri"/>
              </a:rPr>
              <a:t>Opportunities </a:t>
            </a:r>
            <a:r>
              <a:rPr lang="en-US" spc="-38" dirty="0">
                <a:cs typeface="Calibri"/>
              </a:rPr>
              <a:t>for </a:t>
            </a:r>
            <a:r>
              <a:rPr lang="en-US" spc="-10" dirty="0">
                <a:cs typeface="Calibri"/>
              </a:rPr>
              <a:t>volunteers </a:t>
            </a:r>
            <a:r>
              <a:rPr lang="en-US" spc="-29" dirty="0">
                <a:cs typeface="Calibri"/>
              </a:rPr>
              <a:t>to </a:t>
            </a:r>
            <a:r>
              <a:rPr lang="en-US" spc="-19" dirty="0">
                <a:cs typeface="Calibri"/>
              </a:rPr>
              <a:t>provide </a:t>
            </a:r>
            <a:r>
              <a:rPr lang="en-US" spc="-29" dirty="0">
                <a:cs typeface="Calibri"/>
              </a:rPr>
              <a:t>data </a:t>
            </a:r>
            <a:r>
              <a:rPr lang="en-US" spc="-10" dirty="0">
                <a:cs typeface="Calibri"/>
              </a:rPr>
              <a:t>on an ongoing</a:t>
            </a:r>
            <a:r>
              <a:rPr lang="en-US" spc="29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basis</a:t>
            </a:r>
            <a:endParaRPr lang="en-US" dirty="0">
              <a:cs typeface="Times New Roman"/>
            </a:endParaRPr>
          </a:p>
          <a:p>
            <a:pPr>
              <a:lnSpc>
                <a:spcPts val="4800"/>
              </a:lnSpc>
              <a:tabLst>
                <a:tab pos="399415" algn="l"/>
              </a:tabLst>
            </a:pPr>
            <a:r>
              <a:rPr lang="en-US" spc="-29" dirty="0">
                <a:cs typeface="Calibri"/>
              </a:rPr>
              <a:t>Data </a:t>
            </a:r>
            <a:r>
              <a:rPr lang="en-US" spc="-10" dirty="0">
                <a:cs typeface="Calibri"/>
              </a:rPr>
              <a:t>will </a:t>
            </a:r>
            <a:r>
              <a:rPr lang="en-US" spc="-19" dirty="0">
                <a:cs typeface="Calibri"/>
              </a:rPr>
              <a:t>inform </a:t>
            </a:r>
            <a:r>
              <a:rPr lang="en-US" dirty="0">
                <a:cs typeface="Calibri"/>
              </a:rPr>
              <a:t>a </a:t>
            </a:r>
            <a:r>
              <a:rPr lang="en-US" spc="-19" dirty="0">
                <a:cs typeface="Calibri"/>
              </a:rPr>
              <a:t>variety </a:t>
            </a:r>
            <a:r>
              <a:rPr lang="en-US" spc="-10" dirty="0">
                <a:cs typeface="Calibri"/>
              </a:rPr>
              <a:t>of </a:t>
            </a:r>
            <a:r>
              <a:rPr lang="en-US" spc="-19" dirty="0">
                <a:cs typeface="Calibri"/>
              </a:rPr>
              <a:t>research</a:t>
            </a:r>
            <a:r>
              <a:rPr lang="en-US" spc="48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studies</a:t>
            </a:r>
            <a:endParaRPr lang="en-US" dirty="0">
              <a:cs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528689"/>
            <a:ext cx="22545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818" y="3512632"/>
            <a:ext cx="10682257" cy="3420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914400" y="1528689"/>
            <a:ext cx="22545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bject 8"/>
          <p:cNvSpPr/>
          <p:nvPr/>
        </p:nvSpPr>
        <p:spPr>
          <a:xfrm>
            <a:off x="10416182" y="5367957"/>
            <a:ext cx="1245101" cy="2663133"/>
          </a:xfrm>
          <a:custGeom>
            <a:avLst/>
            <a:gdLst/>
            <a:ahLst/>
            <a:cxnLst/>
            <a:rect l="l" t="t" r="r" b="b"/>
            <a:pathLst>
              <a:path w="388619" h="831214">
                <a:moveTo>
                  <a:pt x="327494" y="0"/>
                </a:moveTo>
                <a:lnTo>
                  <a:pt x="60667" y="0"/>
                </a:lnTo>
                <a:lnTo>
                  <a:pt x="37113" y="5464"/>
                </a:lnTo>
                <a:lnTo>
                  <a:pt x="17822" y="20340"/>
                </a:lnTo>
                <a:lnTo>
                  <a:pt x="4787" y="42353"/>
                </a:lnTo>
                <a:lnTo>
                  <a:pt x="0" y="69227"/>
                </a:lnTo>
                <a:lnTo>
                  <a:pt x="0" y="761657"/>
                </a:lnTo>
                <a:lnTo>
                  <a:pt x="4787" y="788542"/>
                </a:lnTo>
                <a:lnTo>
                  <a:pt x="17822" y="810553"/>
                </a:lnTo>
                <a:lnTo>
                  <a:pt x="37113" y="825423"/>
                </a:lnTo>
                <a:lnTo>
                  <a:pt x="60667" y="830884"/>
                </a:lnTo>
                <a:lnTo>
                  <a:pt x="327494" y="830884"/>
                </a:lnTo>
                <a:lnTo>
                  <a:pt x="351039" y="825423"/>
                </a:lnTo>
                <a:lnTo>
                  <a:pt x="370322" y="810553"/>
                </a:lnTo>
                <a:lnTo>
                  <a:pt x="374676" y="803198"/>
                </a:lnTo>
                <a:lnTo>
                  <a:pt x="194081" y="803198"/>
                </a:lnTo>
                <a:lnTo>
                  <a:pt x="179900" y="799935"/>
                </a:lnTo>
                <a:lnTo>
                  <a:pt x="168327" y="791033"/>
                </a:lnTo>
                <a:lnTo>
                  <a:pt x="160528" y="777829"/>
                </a:lnTo>
                <a:lnTo>
                  <a:pt x="157670" y="761657"/>
                </a:lnTo>
                <a:lnTo>
                  <a:pt x="160528" y="745477"/>
                </a:lnTo>
                <a:lnTo>
                  <a:pt x="168327" y="732269"/>
                </a:lnTo>
                <a:lnTo>
                  <a:pt x="179900" y="723366"/>
                </a:lnTo>
                <a:lnTo>
                  <a:pt x="194081" y="720102"/>
                </a:lnTo>
                <a:lnTo>
                  <a:pt x="388137" y="720102"/>
                </a:lnTo>
                <a:lnTo>
                  <a:pt x="388137" y="692404"/>
                </a:lnTo>
                <a:lnTo>
                  <a:pt x="24282" y="692404"/>
                </a:lnTo>
                <a:lnTo>
                  <a:pt x="24282" y="138480"/>
                </a:lnTo>
                <a:lnTo>
                  <a:pt x="388137" y="138480"/>
                </a:lnTo>
                <a:lnTo>
                  <a:pt x="388137" y="83096"/>
                </a:lnTo>
                <a:lnTo>
                  <a:pt x="151028" y="83096"/>
                </a:lnTo>
                <a:lnTo>
                  <a:pt x="145592" y="76885"/>
                </a:lnTo>
                <a:lnTo>
                  <a:pt x="145592" y="61582"/>
                </a:lnTo>
                <a:lnTo>
                  <a:pt x="151028" y="55397"/>
                </a:lnTo>
                <a:lnTo>
                  <a:pt x="385674" y="55397"/>
                </a:lnTo>
                <a:lnTo>
                  <a:pt x="383351" y="42353"/>
                </a:lnTo>
                <a:lnTo>
                  <a:pt x="370322" y="20340"/>
                </a:lnTo>
                <a:lnTo>
                  <a:pt x="351039" y="5464"/>
                </a:lnTo>
                <a:lnTo>
                  <a:pt x="327494" y="0"/>
                </a:lnTo>
                <a:close/>
              </a:path>
              <a:path w="388619" h="831214">
                <a:moveTo>
                  <a:pt x="388137" y="720102"/>
                </a:moveTo>
                <a:lnTo>
                  <a:pt x="194081" y="720102"/>
                </a:lnTo>
                <a:lnTo>
                  <a:pt x="208257" y="723366"/>
                </a:lnTo>
                <a:lnTo>
                  <a:pt x="219830" y="732269"/>
                </a:lnTo>
                <a:lnTo>
                  <a:pt x="227632" y="745477"/>
                </a:lnTo>
                <a:lnTo>
                  <a:pt x="230492" y="761657"/>
                </a:lnTo>
                <a:lnTo>
                  <a:pt x="227632" y="777829"/>
                </a:lnTo>
                <a:lnTo>
                  <a:pt x="219830" y="791033"/>
                </a:lnTo>
                <a:lnTo>
                  <a:pt x="208257" y="799935"/>
                </a:lnTo>
                <a:lnTo>
                  <a:pt x="194081" y="803198"/>
                </a:lnTo>
                <a:lnTo>
                  <a:pt x="374676" y="803198"/>
                </a:lnTo>
                <a:lnTo>
                  <a:pt x="383351" y="788542"/>
                </a:lnTo>
                <a:lnTo>
                  <a:pt x="388137" y="761657"/>
                </a:lnTo>
                <a:lnTo>
                  <a:pt x="388137" y="720102"/>
                </a:lnTo>
                <a:close/>
              </a:path>
              <a:path w="388619" h="831214">
                <a:moveTo>
                  <a:pt x="388137" y="138480"/>
                </a:moveTo>
                <a:lnTo>
                  <a:pt x="363943" y="138480"/>
                </a:lnTo>
                <a:lnTo>
                  <a:pt x="363943" y="692404"/>
                </a:lnTo>
                <a:lnTo>
                  <a:pt x="388137" y="692404"/>
                </a:lnTo>
                <a:lnTo>
                  <a:pt x="388137" y="138480"/>
                </a:lnTo>
                <a:close/>
              </a:path>
              <a:path w="388619" h="831214">
                <a:moveTo>
                  <a:pt x="385674" y="55397"/>
                </a:moveTo>
                <a:lnTo>
                  <a:pt x="237172" y="55397"/>
                </a:lnTo>
                <a:lnTo>
                  <a:pt x="242633" y="61582"/>
                </a:lnTo>
                <a:lnTo>
                  <a:pt x="242633" y="76885"/>
                </a:lnTo>
                <a:lnTo>
                  <a:pt x="237172" y="83096"/>
                </a:lnTo>
                <a:lnTo>
                  <a:pt x="388137" y="83096"/>
                </a:lnTo>
                <a:lnTo>
                  <a:pt x="388137" y="69227"/>
                </a:lnTo>
                <a:lnTo>
                  <a:pt x="385674" y="55397"/>
                </a:lnTo>
                <a:close/>
              </a:path>
            </a:pathLst>
          </a:custGeom>
          <a:solidFill>
            <a:srgbClr val="6C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1198162" y="5614596"/>
            <a:ext cx="3483376" cy="2804704"/>
            <a:chOff x="3050306" y="2544741"/>
            <a:chExt cx="950594" cy="765388"/>
          </a:xfrm>
        </p:grpSpPr>
        <p:sp>
          <p:nvSpPr>
            <p:cNvPr id="14" name="object 10"/>
            <p:cNvSpPr/>
            <p:nvPr/>
          </p:nvSpPr>
          <p:spPr>
            <a:xfrm>
              <a:off x="3050306" y="2544741"/>
              <a:ext cx="950594" cy="330835"/>
            </a:xfrm>
            <a:custGeom>
              <a:avLst/>
              <a:gdLst/>
              <a:ahLst/>
              <a:cxnLst/>
              <a:rect l="l" t="t" r="r" b="b"/>
              <a:pathLst>
                <a:path w="950595" h="330835">
                  <a:moveTo>
                    <a:pt x="411816" y="0"/>
                  </a:moveTo>
                  <a:lnTo>
                    <a:pt x="364007" y="1087"/>
                  </a:lnTo>
                  <a:lnTo>
                    <a:pt x="280466" y="10155"/>
                  </a:lnTo>
                  <a:lnTo>
                    <a:pt x="240277" y="16598"/>
                  </a:lnTo>
                  <a:lnTo>
                    <a:pt x="226580" y="19159"/>
                  </a:lnTo>
                  <a:lnTo>
                    <a:pt x="185200" y="24792"/>
                  </a:lnTo>
                  <a:lnTo>
                    <a:pt x="144096" y="36250"/>
                  </a:lnTo>
                  <a:lnTo>
                    <a:pt x="104996" y="53691"/>
                  </a:lnTo>
                  <a:lnTo>
                    <a:pt x="69627" y="77271"/>
                  </a:lnTo>
                  <a:lnTo>
                    <a:pt x="39716" y="107145"/>
                  </a:lnTo>
                  <a:lnTo>
                    <a:pt x="16990" y="143471"/>
                  </a:lnTo>
                  <a:lnTo>
                    <a:pt x="3175" y="186404"/>
                  </a:lnTo>
                  <a:lnTo>
                    <a:pt x="0" y="236100"/>
                  </a:lnTo>
                  <a:lnTo>
                    <a:pt x="1159" y="247608"/>
                  </a:lnTo>
                  <a:lnTo>
                    <a:pt x="16652" y="288338"/>
                  </a:lnTo>
                  <a:lnTo>
                    <a:pt x="81579" y="325068"/>
                  </a:lnTo>
                  <a:lnTo>
                    <a:pt x="125571" y="330760"/>
                  </a:lnTo>
                  <a:lnTo>
                    <a:pt x="169559" y="325789"/>
                  </a:lnTo>
                  <a:lnTo>
                    <a:pt x="209243" y="308425"/>
                  </a:lnTo>
                  <a:lnTo>
                    <a:pt x="240322" y="276934"/>
                  </a:lnTo>
                  <a:lnTo>
                    <a:pt x="258495" y="229585"/>
                  </a:lnTo>
                  <a:lnTo>
                    <a:pt x="258328" y="213544"/>
                  </a:lnTo>
                  <a:lnTo>
                    <a:pt x="257677" y="197439"/>
                  </a:lnTo>
                  <a:lnTo>
                    <a:pt x="256108" y="168752"/>
                  </a:lnTo>
                  <a:lnTo>
                    <a:pt x="263368" y="148947"/>
                  </a:lnTo>
                  <a:lnTo>
                    <a:pt x="298433" y="131948"/>
                  </a:lnTo>
                  <a:lnTo>
                    <a:pt x="365724" y="124463"/>
                  </a:lnTo>
                  <a:lnTo>
                    <a:pt x="410537" y="120786"/>
                  </a:lnTo>
                  <a:lnTo>
                    <a:pt x="463029" y="118371"/>
                  </a:lnTo>
                  <a:lnTo>
                    <a:pt x="923566" y="118371"/>
                  </a:lnTo>
                  <a:lnTo>
                    <a:pt x="889736" y="94305"/>
                  </a:lnTo>
                  <a:lnTo>
                    <a:pt x="830376" y="60504"/>
                  </a:lnTo>
                  <a:lnTo>
                    <a:pt x="794298" y="44933"/>
                  </a:lnTo>
                  <a:lnTo>
                    <a:pt x="753429" y="30908"/>
                  </a:lnTo>
                  <a:lnTo>
                    <a:pt x="707372" y="18923"/>
                  </a:lnTo>
                  <a:lnTo>
                    <a:pt x="655732" y="9472"/>
                  </a:lnTo>
                  <a:lnTo>
                    <a:pt x="598113" y="3049"/>
                  </a:lnTo>
                  <a:lnTo>
                    <a:pt x="558749" y="1265"/>
                  </a:lnTo>
                  <a:lnTo>
                    <a:pt x="463359" y="1265"/>
                  </a:lnTo>
                  <a:lnTo>
                    <a:pt x="437105" y="324"/>
                  </a:lnTo>
                  <a:lnTo>
                    <a:pt x="411816" y="0"/>
                  </a:lnTo>
                  <a:close/>
                </a:path>
                <a:path w="950595" h="330835">
                  <a:moveTo>
                    <a:pt x="923566" y="118371"/>
                  </a:moveTo>
                  <a:lnTo>
                    <a:pt x="463029" y="118371"/>
                  </a:lnTo>
                  <a:lnTo>
                    <a:pt x="484639" y="118959"/>
                  </a:lnTo>
                  <a:lnTo>
                    <a:pt x="518183" y="120786"/>
                  </a:lnTo>
                  <a:lnTo>
                    <a:pt x="565251" y="124463"/>
                  </a:lnTo>
                  <a:lnTo>
                    <a:pt x="627430" y="130602"/>
                  </a:lnTo>
                  <a:lnTo>
                    <a:pt x="674930" y="139371"/>
                  </a:lnTo>
                  <a:lnTo>
                    <a:pt x="680428" y="149697"/>
                  </a:lnTo>
                  <a:lnTo>
                    <a:pt x="680377" y="168752"/>
                  </a:lnTo>
                  <a:lnTo>
                    <a:pt x="678763" y="197454"/>
                  </a:lnTo>
                  <a:lnTo>
                    <a:pt x="678032" y="229366"/>
                  </a:lnTo>
                  <a:lnTo>
                    <a:pt x="689698" y="273388"/>
                  </a:lnTo>
                  <a:lnTo>
                    <a:pt x="739563" y="292012"/>
                  </a:lnTo>
                  <a:lnTo>
                    <a:pt x="782621" y="302326"/>
                  </a:lnTo>
                  <a:lnTo>
                    <a:pt x="830428" y="307850"/>
                  </a:lnTo>
                  <a:lnTo>
                    <a:pt x="877483" y="304490"/>
                  </a:lnTo>
                  <a:lnTo>
                    <a:pt x="918284" y="288153"/>
                  </a:lnTo>
                  <a:lnTo>
                    <a:pt x="947331" y="254744"/>
                  </a:lnTo>
                  <a:lnTo>
                    <a:pt x="950061" y="239656"/>
                  </a:lnTo>
                  <a:lnTo>
                    <a:pt x="950061" y="145885"/>
                  </a:lnTo>
                  <a:lnTo>
                    <a:pt x="935306" y="126723"/>
                  </a:lnTo>
                  <a:lnTo>
                    <a:pt x="923566" y="118371"/>
                  </a:lnTo>
                  <a:close/>
                </a:path>
                <a:path w="950595" h="330835">
                  <a:moveTo>
                    <a:pt x="534121" y="148"/>
                  </a:moveTo>
                  <a:lnTo>
                    <a:pt x="463359" y="1265"/>
                  </a:lnTo>
                  <a:lnTo>
                    <a:pt x="558749" y="1265"/>
                  </a:lnTo>
                  <a:lnTo>
                    <a:pt x="534121" y="148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206827" y="2717039"/>
              <a:ext cx="633730" cy="593090"/>
            </a:xfrm>
            <a:custGeom>
              <a:avLst/>
              <a:gdLst/>
              <a:ahLst/>
              <a:cxnLst/>
              <a:rect l="l" t="t" r="r" b="b"/>
              <a:pathLst>
                <a:path w="633729" h="593089">
                  <a:moveTo>
                    <a:pt x="148404" y="0"/>
                  </a:moveTo>
                  <a:lnTo>
                    <a:pt x="141474" y="3321"/>
                  </a:lnTo>
                  <a:lnTo>
                    <a:pt x="138921" y="12955"/>
                  </a:lnTo>
                  <a:lnTo>
                    <a:pt x="138770" y="20826"/>
                  </a:lnTo>
                  <a:lnTo>
                    <a:pt x="138644" y="40781"/>
                  </a:lnTo>
                  <a:lnTo>
                    <a:pt x="138753" y="51885"/>
                  </a:lnTo>
                  <a:lnTo>
                    <a:pt x="138854" y="58921"/>
                  </a:lnTo>
                  <a:lnTo>
                    <a:pt x="139338" y="79229"/>
                  </a:lnTo>
                  <a:lnTo>
                    <a:pt x="139875" y="95615"/>
                  </a:lnTo>
                  <a:lnTo>
                    <a:pt x="140119" y="101944"/>
                  </a:lnTo>
                  <a:lnTo>
                    <a:pt x="0" y="374105"/>
                  </a:lnTo>
                  <a:lnTo>
                    <a:pt x="101" y="561176"/>
                  </a:lnTo>
                  <a:lnTo>
                    <a:pt x="21018" y="593066"/>
                  </a:lnTo>
                  <a:lnTo>
                    <a:pt x="607949" y="593066"/>
                  </a:lnTo>
                  <a:lnTo>
                    <a:pt x="622802" y="590567"/>
                  </a:lnTo>
                  <a:lnTo>
                    <a:pt x="630429" y="586413"/>
                  </a:lnTo>
                  <a:lnTo>
                    <a:pt x="633239" y="577612"/>
                  </a:lnTo>
                  <a:lnTo>
                    <a:pt x="633641" y="561176"/>
                  </a:lnTo>
                  <a:lnTo>
                    <a:pt x="633641" y="377648"/>
                  </a:lnTo>
                  <a:lnTo>
                    <a:pt x="629613" y="370549"/>
                  </a:lnTo>
                  <a:lnTo>
                    <a:pt x="187388" y="370549"/>
                  </a:lnTo>
                  <a:lnTo>
                    <a:pt x="179793" y="363971"/>
                  </a:lnTo>
                  <a:lnTo>
                    <a:pt x="179793" y="334570"/>
                  </a:lnTo>
                  <a:lnTo>
                    <a:pt x="187388" y="328017"/>
                  </a:lnTo>
                  <a:lnTo>
                    <a:pt x="605481" y="328017"/>
                  </a:lnTo>
                  <a:lnTo>
                    <a:pt x="587597" y="296495"/>
                  </a:lnTo>
                  <a:lnTo>
                    <a:pt x="187388" y="296495"/>
                  </a:lnTo>
                  <a:lnTo>
                    <a:pt x="179793" y="289980"/>
                  </a:lnTo>
                  <a:lnTo>
                    <a:pt x="179793" y="260554"/>
                  </a:lnTo>
                  <a:lnTo>
                    <a:pt x="187388" y="253963"/>
                  </a:lnTo>
                  <a:lnTo>
                    <a:pt x="563466" y="253963"/>
                  </a:lnTo>
                  <a:lnTo>
                    <a:pt x="545625" y="222518"/>
                  </a:lnTo>
                  <a:lnTo>
                    <a:pt x="187388" y="222518"/>
                  </a:lnTo>
                  <a:lnTo>
                    <a:pt x="179793" y="215939"/>
                  </a:lnTo>
                  <a:lnTo>
                    <a:pt x="179793" y="186564"/>
                  </a:lnTo>
                  <a:lnTo>
                    <a:pt x="187388" y="179973"/>
                  </a:lnTo>
                  <a:lnTo>
                    <a:pt x="521487" y="179973"/>
                  </a:lnTo>
                  <a:lnTo>
                    <a:pt x="487260" y="119648"/>
                  </a:lnTo>
                  <a:lnTo>
                    <a:pt x="486772" y="63806"/>
                  </a:lnTo>
                  <a:lnTo>
                    <a:pt x="275539" y="63806"/>
                  </a:lnTo>
                  <a:lnTo>
                    <a:pt x="272453" y="40781"/>
                  </a:lnTo>
                  <a:lnTo>
                    <a:pt x="252996" y="4040"/>
                  </a:lnTo>
                  <a:lnTo>
                    <a:pt x="199856" y="1168"/>
                  </a:lnTo>
                  <a:lnTo>
                    <a:pt x="161899" y="1"/>
                  </a:lnTo>
                  <a:lnTo>
                    <a:pt x="148404" y="0"/>
                  </a:lnTo>
                  <a:close/>
                </a:path>
                <a:path w="633729" h="593089">
                  <a:moveTo>
                    <a:pt x="297256" y="328017"/>
                  </a:moveTo>
                  <a:lnTo>
                    <a:pt x="238353" y="328017"/>
                  </a:lnTo>
                  <a:lnTo>
                    <a:pt x="245973" y="334570"/>
                  </a:lnTo>
                  <a:lnTo>
                    <a:pt x="245973" y="363971"/>
                  </a:lnTo>
                  <a:lnTo>
                    <a:pt x="238353" y="370549"/>
                  </a:lnTo>
                  <a:lnTo>
                    <a:pt x="297256" y="370549"/>
                  </a:lnTo>
                  <a:lnTo>
                    <a:pt x="289661" y="363971"/>
                  </a:lnTo>
                  <a:lnTo>
                    <a:pt x="289661" y="334570"/>
                  </a:lnTo>
                  <a:lnTo>
                    <a:pt x="297256" y="328017"/>
                  </a:lnTo>
                  <a:close/>
                </a:path>
                <a:path w="633729" h="593089">
                  <a:moveTo>
                    <a:pt x="403733" y="328017"/>
                  </a:moveTo>
                  <a:lnTo>
                    <a:pt x="348183" y="328017"/>
                  </a:lnTo>
                  <a:lnTo>
                    <a:pt x="355790" y="334570"/>
                  </a:lnTo>
                  <a:lnTo>
                    <a:pt x="355790" y="363971"/>
                  </a:lnTo>
                  <a:lnTo>
                    <a:pt x="348183" y="370549"/>
                  </a:lnTo>
                  <a:lnTo>
                    <a:pt x="403733" y="370549"/>
                  </a:lnTo>
                  <a:lnTo>
                    <a:pt x="396100" y="363971"/>
                  </a:lnTo>
                  <a:lnTo>
                    <a:pt x="396100" y="334570"/>
                  </a:lnTo>
                  <a:lnTo>
                    <a:pt x="403733" y="328017"/>
                  </a:lnTo>
                  <a:close/>
                </a:path>
                <a:path w="633729" h="593089">
                  <a:moveTo>
                    <a:pt x="605481" y="328017"/>
                  </a:moveTo>
                  <a:lnTo>
                    <a:pt x="454647" y="328017"/>
                  </a:lnTo>
                  <a:lnTo>
                    <a:pt x="462254" y="334570"/>
                  </a:lnTo>
                  <a:lnTo>
                    <a:pt x="462254" y="363971"/>
                  </a:lnTo>
                  <a:lnTo>
                    <a:pt x="454647" y="370549"/>
                  </a:lnTo>
                  <a:lnTo>
                    <a:pt x="629613" y="370549"/>
                  </a:lnTo>
                  <a:lnTo>
                    <a:pt x="605481" y="328017"/>
                  </a:lnTo>
                  <a:close/>
                </a:path>
                <a:path w="633729" h="593089">
                  <a:moveTo>
                    <a:pt x="297256" y="253963"/>
                  </a:moveTo>
                  <a:lnTo>
                    <a:pt x="238353" y="253963"/>
                  </a:lnTo>
                  <a:lnTo>
                    <a:pt x="245973" y="260554"/>
                  </a:lnTo>
                  <a:lnTo>
                    <a:pt x="245973" y="289980"/>
                  </a:lnTo>
                  <a:lnTo>
                    <a:pt x="238353" y="296495"/>
                  </a:lnTo>
                  <a:lnTo>
                    <a:pt x="297256" y="296495"/>
                  </a:lnTo>
                  <a:lnTo>
                    <a:pt x="289661" y="289980"/>
                  </a:lnTo>
                  <a:lnTo>
                    <a:pt x="289661" y="260554"/>
                  </a:lnTo>
                  <a:lnTo>
                    <a:pt x="297256" y="253963"/>
                  </a:lnTo>
                  <a:close/>
                </a:path>
                <a:path w="633729" h="593089">
                  <a:moveTo>
                    <a:pt x="403733" y="253963"/>
                  </a:moveTo>
                  <a:lnTo>
                    <a:pt x="348183" y="253963"/>
                  </a:lnTo>
                  <a:lnTo>
                    <a:pt x="355790" y="260554"/>
                  </a:lnTo>
                  <a:lnTo>
                    <a:pt x="355790" y="289980"/>
                  </a:lnTo>
                  <a:lnTo>
                    <a:pt x="348183" y="296495"/>
                  </a:lnTo>
                  <a:lnTo>
                    <a:pt x="403733" y="296495"/>
                  </a:lnTo>
                  <a:lnTo>
                    <a:pt x="396100" y="289980"/>
                  </a:lnTo>
                  <a:lnTo>
                    <a:pt x="396100" y="260554"/>
                  </a:lnTo>
                  <a:lnTo>
                    <a:pt x="403733" y="253963"/>
                  </a:lnTo>
                  <a:close/>
                </a:path>
                <a:path w="633729" h="593089">
                  <a:moveTo>
                    <a:pt x="563466" y="253963"/>
                  </a:moveTo>
                  <a:lnTo>
                    <a:pt x="454647" y="253963"/>
                  </a:lnTo>
                  <a:lnTo>
                    <a:pt x="462254" y="260554"/>
                  </a:lnTo>
                  <a:lnTo>
                    <a:pt x="462254" y="289980"/>
                  </a:lnTo>
                  <a:lnTo>
                    <a:pt x="454647" y="296495"/>
                  </a:lnTo>
                  <a:lnTo>
                    <a:pt x="587597" y="296495"/>
                  </a:lnTo>
                  <a:lnTo>
                    <a:pt x="563466" y="253963"/>
                  </a:lnTo>
                  <a:close/>
                </a:path>
                <a:path w="633729" h="593089">
                  <a:moveTo>
                    <a:pt x="297256" y="179973"/>
                  </a:moveTo>
                  <a:lnTo>
                    <a:pt x="238353" y="179973"/>
                  </a:lnTo>
                  <a:lnTo>
                    <a:pt x="245973" y="186564"/>
                  </a:lnTo>
                  <a:lnTo>
                    <a:pt x="245973" y="215939"/>
                  </a:lnTo>
                  <a:lnTo>
                    <a:pt x="238353" y="222518"/>
                  </a:lnTo>
                  <a:lnTo>
                    <a:pt x="297256" y="222518"/>
                  </a:lnTo>
                  <a:lnTo>
                    <a:pt x="289661" y="215939"/>
                  </a:lnTo>
                  <a:lnTo>
                    <a:pt x="289661" y="186564"/>
                  </a:lnTo>
                  <a:lnTo>
                    <a:pt x="297256" y="179973"/>
                  </a:lnTo>
                  <a:close/>
                </a:path>
                <a:path w="633729" h="593089">
                  <a:moveTo>
                    <a:pt x="403733" y="179973"/>
                  </a:moveTo>
                  <a:lnTo>
                    <a:pt x="348183" y="179973"/>
                  </a:lnTo>
                  <a:lnTo>
                    <a:pt x="355790" y="186564"/>
                  </a:lnTo>
                  <a:lnTo>
                    <a:pt x="355790" y="215939"/>
                  </a:lnTo>
                  <a:lnTo>
                    <a:pt x="348183" y="222518"/>
                  </a:lnTo>
                  <a:lnTo>
                    <a:pt x="403733" y="222518"/>
                  </a:lnTo>
                  <a:lnTo>
                    <a:pt x="396100" y="215939"/>
                  </a:lnTo>
                  <a:lnTo>
                    <a:pt x="396100" y="186564"/>
                  </a:lnTo>
                  <a:lnTo>
                    <a:pt x="403733" y="179973"/>
                  </a:lnTo>
                  <a:close/>
                </a:path>
                <a:path w="633729" h="593089">
                  <a:moveTo>
                    <a:pt x="521487" y="179973"/>
                  </a:moveTo>
                  <a:lnTo>
                    <a:pt x="454647" y="179973"/>
                  </a:lnTo>
                  <a:lnTo>
                    <a:pt x="462254" y="186564"/>
                  </a:lnTo>
                  <a:lnTo>
                    <a:pt x="462254" y="215939"/>
                  </a:lnTo>
                  <a:lnTo>
                    <a:pt x="454647" y="222518"/>
                  </a:lnTo>
                  <a:lnTo>
                    <a:pt x="545625" y="222518"/>
                  </a:lnTo>
                  <a:lnTo>
                    <a:pt x="521487" y="179973"/>
                  </a:lnTo>
                  <a:close/>
                </a:path>
                <a:path w="633729" h="593089">
                  <a:moveTo>
                    <a:pt x="434953" y="4057"/>
                  </a:moveTo>
                  <a:lnTo>
                    <a:pt x="375170" y="4421"/>
                  </a:lnTo>
                  <a:lnTo>
                    <a:pt x="355714" y="37200"/>
                  </a:lnTo>
                  <a:lnTo>
                    <a:pt x="354925" y="51885"/>
                  </a:lnTo>
                  <a:lnTo>
                    <a:pt x="354453" y="58921"/>
                  </a:lnTo>
                  <a:lnTo>
                    <a:pt x="354224" y="61097"/>
                  </a:lnTo>
                  <a:lnTo>
                    <a:pt x="275539" y="63806"/>
                  </a:lnTo>
                  <a:lnTo>
                    <a:pt x="486772" y="63806"/>
                  </a:lnTo>
                  <a:lnTo>
                    <a:pt x="482979" y="16146"/>
                  </a:lnTo>
                  <a:lnTo>
                    <a:pt x="457720" y="4421"/>
                  </a:lnTo>
                  <a:lnTo>
                    <a:pt x="434953" y="4057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6"/>
          <p:cNvSpPr/>
          <p:nvPr/>
        </p:nvSpPr>
        <p:spPr>
          <a:xfrm>
            <a:off x="15679775" y="4308064"/>
            <a:ext cx="5303338" cy="4782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Group 22"/>
          <p:cNvGrpSpPr/>
          <p:nvPr/>
        </p:nvGrpSpPr>
        <p:grpSpPr>
          <a:xfrm>
            <a:off x="4307065" y="3929484"/>
            <a:ext cx="6123718" cy="5651990"/>
            <a:chOff x="1181100" y="2322324"/>
            <a:chExt cx="1131570" cy="1044402"/>
          </a:xfrm>
        </p:grpSpPr>
        <p:sp>
          <p:nvSpPr>
            <p:cNvPr id="24" name="object 12"/>
            <p:cNvSpPr/>
            <p:nvPr/>
          </p:nvSpPr>
          <p:spPr>
            <a:xfrm>
              <a:off x="1181100" y="2992711"/>
              <a:ext cx="1131570" cy="374015"/>
            </a:xfrm>
            <a:custGeom>
              <a:avLst/>
              <a:gdLst/>
              <a:ahLst/>
              <a:cxnLst/>
              <a:rect l="l" t="t" r="r" b="b"/>
              <a:pathLst>
                <a:path w="1131570" h="374014">
                  <a:moveTo>
                    <a:pt x="959024" y="0"/>
                  </a:moveTo>
                  <a:lnTo>
                    <a:pt x="172094" y="0"/>
                  </a:lnTo>
                  <a:lnTo>
                    <a:pt x="167407" y="2857"/>
                  </a:lnTo>
                  <a:lnTo>
                    <a:pt x="144550" y="41778"/>
                  </a:lnTo>
                  <a:lnTo>
                    <a:pt x="117930" y="87833"/>
                  </a:lnTo>
                  <a:lnTo>
                    <a:pt x="88032" y="140569"/>
                  </a:lnTo>
                  <a:lnTo>
                    <a:pt x="58181" y="194755"/>
                  </a:lnTo>
                  <a:lnTo>
                    <a:pt x="31708" y="245162"/>
                  </a:lnTo>
                  <a:lnTo>
                    <a:pt x="11940" y="286558"/>
                  </a:lnTo>
                  <a:lnTo>
                    <a:pt x="0" y="325769"/>
                  </a:lnTo>
                  <a:lnTo>
                    <a:pt x="384" y="335868"/>
                  </a:lnTo>
                  <a:lnTo>
                    <a:pt x="29579" y="367939"/>
                  </a:lnTo>
                  <a:lnTo>
                    <a:pt x="74850" y="373456"/>
                  </a:lnTo>
                  <a:lnTo>
                    <a:pt x="1056268" y="373456"/>
                  </a:lnTo>
                  <a:lnTo>
                    <a:pt x="1101542" y="367939"/>
                  </a:lnTo>
                  <a:lnTo>
                    <a:pt x="1129971" y="338810"/>
                  </a:lnTo>
                  <a:lnTo>
                    <a:pt x="74850" y="338810"/>
                  </a:lnTo>
                  <a:lnTo>
                    <a:pt x="51910" y="337588"/>
                  </a:lnTo>
                  <a:lnTo>
                    <a:pt x="29993" y="327786"/>
                  </a:lnTo>
                  <a:lnTo>
                    <a:pt x="31454" y="323075"/>
                  </a:lnTo>
                  <a:lnTo>
                    <a:pt x="31733" y="321563"/>
                  </a:lnTo>
                  <a:lnTo>
                    <a:pt x="61647" y="255236"/>
                  </a:lnTo>
                  <a:lnTo>
                    <a:pt x="91865" y="198748"/>
                  </a:lnTo>
                  <a:lnTo>
                    <a:pt x="128469" y="133057"/>
                  </a:lnTo>
                  <a:lnTo>
                    <a:pt x="1038827" y="133057"/>
                  </a:lnTo>
                  <a:lnTo>
                    <a:pt x="1013187" y="87833"/>
                  </a:lnTo>
                  <a:lnTo>
                    <a:pt x="986567" y="41778"/>
                  </a:lnTo>
                  <a:lnTo>
                    <a:pt x="966555" y="7632"/>
                  </a:lnTo>
                  <a:lnTo>
                    <a:pt x="963723" y="2857"/>
                  </a:lnTo>
                  <a:lnTo>
                    <a:pt x="959024" y="0"/>
                  </a:lnTo>
                  <a:close/>
                </a:path>
                <a:path w="1131570" h="374014">
                  <a:moveTo>
                    <a:pt x="1038827" y="133057"/>
                  </a:moveTo>
                  <a:lnTo>
                    <a:pt x="1002661" y="133057"/>
                  </a:lnTo>
                  <a:lnTo>
                    <a:pt x="1039262" y="198753"/>
                  </a:lnTo>
                  <a:lnTo>
                    <a:pt x="1069490" y="255255"/>
                  </a:lnTo>
                  <a:lnTo>
                    <a:pt x="1090447" y="297544"/>
                  </a:lnTo>
                  <a:lnTo>
                    <a:pt x="1099219" y="320522"/>
                  </a:lnTo>
                  <a:lnTo>
                    <a:pt x="1099359" y="321716"/>
                  </a:lnTo>
                  <a:lnTo>
                    <a:pt x="1099600" y="322872"/>
                  </a:lnTo>
                  <a:lnTo>
                    <a:pt x="1101124" y="327786"/>
                  </a:lnTo>
                  <a:lnTo>
                    <a:pt x="1101010" y="329806"/>
                  </a:lnTo>
                  <a:lnTo>
                    <a:pt x="1100794" y="330212"/>
                  </a:lnTo>
                  <a:lnTo>
                    <a:pt x="1098952" y="331920"/>
                  </a:lnTo>
                  <a:lnTo>
                    <a:pt x="1092599" y="334835"/>
                  </a:lnTo>
                  <a:lnTo>
                    <a:pt x="1079213" y="337588"/>
                  </a:lnTo>
                  <a:lnTo>
                    <a:pt x="1056268" y="338810"/>
                  </a:lnTo>
                  <a:lnTo>
                    <a:pt x="1129971" y="338810"/>
                  </a:lnTo>
                  <a:lnTo>
                    <a:pt x="1130744" y="335868"/>
                  </a:lnTo>
                  <a:lnTo>
                    <a:pt x="1131114" y="325769"/>
                  </a:lnTo>
                  <a:lnTo>
                    <a:pt x="1128912" y="313715"/>
                  </a:lnTo>
                  <a:lnTo>
                    <a:pt x="1119177" y="286558"/>
                  </a:lnTo>
                  <a:lnTo>
                    <a:pt x="1099409" y="245162"/>
                  </a:lnTo>
                  <a:lnTo>
                    <a:pt x="1072936" y="194755"/>
                  </a:lnTo>
                  <a:lnTo>
                    <a:pt x="1043086" y="140569"/>
                  </a:lnTo>
                  <a:lnTo>
                    <a:pt x="1038827" y="133057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1683016" y="3169287"/>
              <a:ext cx="133985" cy="98425"/>
            </a:xfrm>
            <a:custGeom>
              <a:avLst/>
              <a:gdLst/>
              <a:ahLst/>
              <a:cxnLst/>
              <a:rect l="l" t="t" r="r" b="b"/>
              <a:pathLst>
                <a:path w="133985" h="98425">
                  <a:moveTo>
                    <a:pt x="128333" y="0"/>
                  </a:moveTo>
                  <a:lnTo>
                    <a:pt x="5270" y="0"/>
                  </a:lnTo>
                  <a:lnTo>
                    <a:pt x="0" y="5168"/>
                  </a:lnTo>
                  <a:lnTo>
                    <a:pt x="0" y="93141"/>
                  </a:lnTo>
                  <a:lnTo>
                    <a:pt x="5270" y="98298"/>
                  </a:lnTo>
                  <a:lnTo>
                    <a:pt x="128333" y="98298"/>
                  </a:lnTo>
                  <a:lnTo>
                    <a:pt x="133604" y="93141"/>
                  </a:lnTo>
                  <a:lnTo>
                    <a:pt x="133604" y="5168"/>
                  </a:lnTo>
                  <a:lnTo>
                    <a:pt x="128333" y="0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/>
            <p:cNvSpPr/>
            <p:nvPr/>
          </p:nvSpPr>
          <p:spPr>
            <a:xfrm>
              <a:off x="1352570" y="2322324"/>
              <a:ext cx="787400" cy="631825"/>
            </a:xfrm>
            <a:custGeom>
              <a:avLst/>
              <a:gdLst/>
              <a:ahLst/>
              <a:cxnLst/>
              <a:rect l="l" t="t" r="r" b="b"/>
              <a:pathLst>
                <a:path w="787400" h="631825">
                  <a:moveTo>
                    <a:pt x="731088" y="0"/>
                  </a:moveTo>
                  <a:lnTo>
                    <a:pt x="56222" y="0"/>
                  </a:lnTo>
                  <a:lnTo>
                    <a:pt x="34343" y="5045"/>
                  </a:lnTo>
                  <a:lnTo>
                    <a:pt x="16471" y="18805"/>
                  </a:lnTo>
                  <a:lnTo>
                    <a:pt x="4419" y="39219"/>
                  </a:lnTo>
                  <a:lnTo>
                    <a:pt x="0" y="64223"/>
                  </a:lnTo>
                  <a:lnTo>
                    <a:pt x="0" y="631520"/>
                  </a:lnTo>
                  <a:lnTo>
                    <a:pt x="787311" y="631520"/>
                  </a:lnTo>
                  <a:lnTo>
                    <a:pt x="787308" y="567296"/>
                  </a:lnTo>
                  <a:lnTo>
                    <a:pt x="40411" y="567296"/>
                  </a:lnTo>
                  <a:lnTo>
                    <a:pt x="40411" y="42049"/>
                  </a:lnTo>
                  <a:lnTo>
                    <a:pt x="783371" y="42049"/>
                  </a:lnTo>
                  <a:lnTo>
                    <a:pt x="782871" y="39219"/>
                  </a:lnTo>
                  <a:lnTo>
                    <a:pt x="770831" y="18805"/>
                  </a:lnTo>
                  <a:lnTo>
                    <a:pt x="752968" y="5045"/>
                  </a:lnTo>
                  <a:lnTo>
                    <a:pt x="731088" y="0"/>
                  </a:lnTo>
                  <a:close/>
                </a:path>
                <a:path w="787400" h="631825">
                  <a:moveTo>
                    <a:pt x="783371" y="42049"/>
                  </a:moveTo>
                  <a:lnTo>
                    <a:pt x="744118" y="42049"/>
                  </a:lnTo>
                  <a:lnTo>
                    <a:pt x="744118" y="567296"/>
                  </a:lnTo>
                  <a:lnTo>
                    <a:pt x="787308" y="567296"/>
                  </a:lnTo>
                  <a:lnTo>
                    <a:pt x="787285" y="64223"/>
                  </a:lnTo>
                  <a:lnTo>
                    <a:pt x="783371" y="42049"/>
                  </a:lnTo>
                  <a:close/>
                </a:path>
              </a:pathLst>
            </a:custGeom>
            <a:solidFill>
              <a:srgbClr val="6C6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303141" y="10203128"/>
            <a:ext cx="8056605" cy="923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1360203" fontAlgn="t">
              <a:lnSpc>
                <a:spcPts val="3600"/>
              </a:lnSpc>
            </a:pPr>
            <a:r>
              <a:rPr lang="en-US" sz="3600" b="1" dirty="0">
                <a:solidFill>
                  <a:srgbClr val="262261"/>
                </a:solidFill>
              </a:rPr>
              <a:t>HEALTH CARE PROVIDER ORGANIZATIONS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3569" y="10433961"/>
            <a:ext cx="5424052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1360203" fontAlgn="t">
              <a:lnSpc>
                <a:spcPts val="3600"/>
              </a:lnSpc>
            </a:pPr>
            <a:r>
              <a:rPr lang="en-US" sz="3600" b="1" dirty="0">
                <a:solidFill>
                  <a:srgbClr val="262261"/>
                </a:solidFill>
              </a:rPr>
              <a:t>DIRECT VOLUNTEERS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of Engagement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E91D-5E50-CA47-AE58-EB3F18DE5D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 of Us Deck Template 120516">
  <a:themeElements>
    <a:clrScheme name="All of Us 082516">
      <a:dk1>
        <a:srgbClr val="262261"/>
      </a:dk1>
      <a:lt1>
        <a:srgbClr val="FFFFFF"/>
      </a:lt1>
      <a:dk2>
        <a:srgbClr val="3E8EDE"/>
      </a:dk2>
      <a:lt2>
        <a:srgbClr val="F1F2F2"/>
      </a:lt2>
      <a:accent1>
        <a:srgbClr val="262261"/>
      </a:accent1>
      <a:accent2>
        <a:srgbClr val="3E8EDE"/>
      </a:accent2>
      <a:accent3>
        <a:srgbClr val="BFBFBF"/>
      </a:accent3>
      <a:accent4>
        <a:srgbClr val="ED2024"/>
      </a:accent4>
      <a:accent5>
        <a:srgbClr val="919191"/>
      </a:accent5>
      <a:accent6>
        <a:srgbClr val="441114"/>
      </a:accent6>
      <a:hlink>
        <a:srgbClr val="262261"/>
      </a:hlink>
      <a:folHlink>
        <a:srgbClr val="44111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914400" indent="-914400">
          <a:lnSpc>
            <a:spcPts val="5400"/>
          </a:lnSpc>
          <a:spcBef>
            <a:spcPts val="2400"/>
          </a:spcBef>
          <a:buFont typeface="AppleSymbols" charset="0"/>
          <a:buChar char="⦿"/>
          <a:defRPr sz="4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l of Us Deck Template 120516" id="{10402FD7-8429-4145-80B3-367AB66173E6}" vid="{0576DE36-601E-BB47-89B6-5A012C4EA6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 of Us Deck Template 120516</Template>
  <TotalTime>13430</TotalTime>
  <Words>771</Words>
  <Application>Microsoft Macintosh PowerPoint</Application>
  <PresentationFormat>Custom</PresentationFormat>
  <Paragraphs>133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.AppleSystemUIFont</vt:lpstr>
      <vt:lpstr>AppleSymbols</vt:lpstr>
      <vt:lpstr>Arial</vt:lpstr>
      <vt:lpstr>Calibri</vt:lpstr>
      <vt:lpstr>Courier New</vt:lpstr>
      <vt:lpstr>Helvetica</vt:lpstr>
      <vt:lpstr>Times New Roman</vt:lpstr>
      <vt:lpstr>All of Us Deck Template 120516</vt:lpstr>
      <vt:lpstr>All of Us Research Program</vt:lpstr>
      <vt:lpstr>PowerPoint Presentation</vt:lpstr>
      <vt:lpstr>“My hope is that this becomes the foundation,  the architecture, whereby in 10 years from  now we can look back and say that we have  revolutionized medicine.”</vt:lpstr>
      <vt:lpstr>Overview of the All of Us Research Program</vt:lpstr>
      <vt:lpstr>PowerPoint Presentation</vt:lpstr>
      <vt:lpstr>Support from the 21st Century Cures Act</vt:lpstr>
      <vt:lpstr>PowerPoint Presentation</vt:lpstr>
      <vt:lpstr>The All of Us Research Program </vt:lpstr>
      <vt:lpstr>Two Methods of Engagement</vt:lpstr>
      <vt:lpstr>All of Us Research Program Data</vt:lpstr>
      <vt:lpstr>A New Approach to Data Access</vt:lpstr>
      <vt:lpstr>Program Infrastructure</vt:lpstr>
      <vt:lpstr>National Network of Inaugural Partners</vt:lpstr>
      <vt:lpstr>Audacious Goals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PMI_Cohort_Intro_8.7.16</dc:title>
  <dc:creator>Rush, Katie (NIH/NICHD) [E]</dc:creator>
  <cp:lastModifiedBy>Maha Gul</cp:lastModifiedBy>
  <cp:revision>348</cp:revision>
  <cp:lastPrinted>2017-04-13T22:18:43Z</cp:lastPrinted>
  <dcterms:created xsi:type="dcterms:W3CDTF">2016-08-07T18:00:58Z</dcterms:created>
  <dcterms:modified xsi:type="dcterms:W3CDTF">2017-11-13T16:06:02Z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2016-08-07T00:00:00Z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2016-08-08T00:00:00Z</vt:filetime>
  </property>
</Properties>
</file>